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5.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6.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33.xml" ContentType="application/vnd.openxmlformats-officedocument.presentationml.slide+xml"/>
  <Override PartName="/ppt/slides/slide39.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74" r:id="rId2"/>
    <p:sldId id="286" r:id="rId3"/>
    <p:sldId id="287" r:id="rId4"/>
    <p:sldId id="288" r:id="rId5"/>
    <p:sldId id="297" r:id="rId6"/>
    <p:sldId id="298" r:id="rId7"/>
    <p:sldId id="299" r:id="rId8"/>
    <p:sldId id="300" r:id="rId9"/>
    <p:sldId id="289" r:id="rId10"/>
    <p:sldId id="301" r:id="rId11"/>
    <p:sldId id="290" r:id="rId12"/>
    <p:sldId id="302" r:id="rId13"/>
    <p:sldId id="291" r:id="rId14"/>
    <p:sldId id="29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6" r:id="rId33"/>
    <p:sldId id="282" r:id="rId34"/>
    <p:sldId id="273" r:id="rId35"/>
    <p:sldId id="275" r:id="rId36"/>
    <p:sldId id="276" r:id="rId37"/>
    <p:sldId id="277" r:id="rId38"/>
    <p:sldId id="320" r:id="rId39"/>
    <p:sldId id="321" r:id="rId40"/>
    <p:sldId id="322" r:id="rId41"/>
    <p:sldId id="323" r:id="rId42"/>
    <p:sldId id="324" r:id="rId43"/>
    <p:sldId id="325" r:id="rId44"/>
    <p:sldId id="278" r:id="rId45"/>
    <p:sldId id="281" r:id="rId46"/>
    <p:sldId id="279" r:id="rId47"/>
    <p:sldId id="283" r:id="rId48"/>
    <p:sldId id="280" r:id="rId49"/>
    <p:sldId id="284" r:id="rId50"/>
    <p:sldId id="285" r:id="rId51"/>
    <p:sldId id="327" r:id="rId52"/>
    <p:sldId id="328" r:id="rId53"/>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33"/>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113" autoAdjust="0"/>
    <p:restoredTop sz="90929"/>
  </p:normalViewPr>
  <p:slideViewPr>
    <p:cSldViewPr>
      <p:cViewPr>
        <p:scale>
          <a:sx n="80" d="100"/>
          <a:sy n="80" d="100"/>
        </p:scale>
        <p:origin x="-1512" y="4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F5505D-C8B1-460D-8B40-85D51D393275}" type="datetimeFigureOut">
              <a:rPr lang="pt-BR" smtClean="0"/>
              <a:t>02/02/2022</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BAC239-F7EE-4DF8-9531-C98FE6E9F2A6}" type="slidenum">
              <a:rPr lang="pt-BR" smtClean="0"/>
              <a:t>‹nº›</a:t>
            </a:fld>
            <a:endParaRPr lang="pt-BR"/>
          </a:p>
        </p:txBody>
      </p:sp>
    </p:spTree>
    <p:extLst>
      <p:ext uri="{BB962C8B-B14F-4D97-AF65-F5344CB8AC3E}">
        <p14:creationId xmlns:p14="http://schemas.microsoft.com/office/powerpoint/2010/main" val="109202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1BAC239-F7EE-4DF8-9531-C98FE6E9F2A6}" type="slidenum">
              <a:rPr lang="pt-BR" smtClean="0"/>
              <a:t>4</a:t>
            </a:fld>
            <a:endParaRPr lang="pt-BR"/>
          </a:p>
        </p:txBody>
      </p:sp>
    </p:spTree>
    <p:extLst>
      <p:ext uri="{BB962C8B-B14F-4D97-AF65-F5344CB8AC3E}">
        <p14:creationId xmlns:p14="http://schemas.microsoft.com/office/powerpoint/2010/main" val="650932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588E945E-AF10-4C35-BAB2-B3AA70752DEE}" type="slidenum">
              <a:rPr lang="pt-BR" smtClean="0"/>
              <a:t>5</a:t>
            </a:fld>
            <a:endParaRPr lang="pt-BR"/>
          </a:p>
        </p:txBody>
      </p:sp>
    </p:spTree>
    <p:extLst>
      <p:ext uri="{BB962C8B-B14F-4D97-AF65-F5344CB8AC3E}">
        <p14:creationId xmlns:p14="http://schemas.microsoft.com/office/powerpoint/2010/main" val="3484013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1BAC239-F7EE-4DF8-9531-C98FE6E9F2A6}" type="slidenum">
              <a:rPr lang="pt-BR" smtClean="0"/>
              <a:t>6</a:t>
            </a:fld>
            <a:endParaRPr lang="pt-BR"/>
          </a:p>
        </p:txBody>
      </p:sp>
    </p:spTree>
    <p:extLst>
      <p:ext uri="{BB962C8B-B14F-4D97-AF65-F5344CB8AC3E}">
        <p14:creationId xmlns:p14="http://schemas.microsoft.com/office/powerpoint/2010/main" val="3370532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1BAC239-F7EE-4DF8-9531-C98FE6E9F2A6}" type="slidenum">
              <a:rPr lang="pt-BR" smtClean="0"/>
              <a:t>9</a:t>
            </a:fld>
            <a:endParaRPr lang="pt-BR"/>
          </a:p>
        </p:txBody>
      </p:sp>
    </p:spTree>
    <p:extLst>
      <p:ext uri="{BB962C8B-B14F-4D97-AF65-F5344CB8AC3E}">
        <p14:creationId xmlns:p14="http://schemas.microsoft.com/office/powerpoint/2010/main" val="3793451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1BAC239-F7EE-4DF8-9531-C98FE6E9F2A6}" type="slidenum">
              <a:rPr lang="pt-BR" smtClean="0"/>
              <a:t>12</a:t>
            </a:fld>
            <a:endParaRPr lang="pt-BR"/>
          </a:p>
        </p:txBody>
      </p:sp>
    </p:spTree>
    <p:extLst>
      <p:ext uri="{BB962C8B-B14F-4D97-AF65-F5344CB8AC3E}">
        <p14:creationId xmlns:p14="http://schemas.microsoft.com/office/powerpoint/2010/main" val="8911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lvl1pPr>
              <a:defRPr/>
            </a:lvl1pPr>
          </a:lstStyle>
          <a:p>
            <a:endParaRPr lang="en-US" altLang="pt-BR"/>
          </a:p>
        </p:txBody>
      </p:sp>
      <p:sp>
        <p:nvSpPr>
          <p:cNvPr id="5" name="Espaço Reservado para Rodapé 4"/>
          <p:cNvSpPr>
            <a:spLocks noGrp="1"/>
          </p:cNvSpPr>
          <p:nvPr>
            <p:ph type="ftr" sz="quarter" idx="11"/>
          </p:nvPr>
        </p:nvSpPr>
        <p:spPr/>
        <p:txBody>
          <a:bodyPr/>
          <a:lstStyle>
            <a:lvl1pPr>
              <a:defRPr/>
            </a:lvl1pPr>
          </a:lstStyle>
          <a:p>
            <a:endParaRPr lang="en-US" altLang="pt-BR"/>
          </a:p>
        </p:txBody>
      </p:sp>
      <p:sp>
        <p:nvSpPr>
          <p:cNvPr id="6" name="Espaço Reservado para Número de Slide 5"/>
          <p:cNvSpPr>
            <a:spLocks noGrp="1"/>
          </p:cNvSpPr>
          <p:nvPr>
            <p:ph type="sldNum" sz="quarter" idx="12"/>
          </p:nvPr>
        </p:nvSpPr>
        <p:spPr/>
        <p:txBody>
          <a:bodyPr/>
          <a:lstStyle>
            <a:lvl1pPr>
              <a:defRPr/>
            </a:lvl1pPr>
          </a:lstStyle>
          <a:p>
            <a:fld id="{EAFC7ABF-69B6-4675-BA72-82C4542EE70F}" type="slidenum">
              <a:rPr lang="en-US" altLang="pt-BR"/>
              <a:pPr/>
              <a:t>‹nº›</a:t>
            </a:fld>
            <a:endParaRPr lang="en-US" altLang="pt-BR"/>
          </a:p>
        </p:txBody>
      </p:sp>
    </p:spTree>
    <p:extLst>
      <p:ext uri="{BB962C8B-B14F-4D97-AF65-F5344CB8AC3E}">
        <p14:creationId xmlns:p14="http://schemas.microsoft.com/office/powerpoint/2010/main" val="422670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endParaRPr lang="en-US" altLang="pt-BR"/>
          </a:p>
        </p:txBody>
      </p:sp>
      <p:sp>
        <p:nvSpPr>
          <p:cNvPr id="5" name="Espaço Reservado para Rodapé 4"/>
          <p:cNvSpPr>
            <a:spLocks noGrp="1"/>
          </p:cNvSpPr>
          <p:nvPr>
            <p:ph type="ftr" sz="quarter" idx="11"/>
          </p:nvPr>
        </p:nvSpPr>
        <p:spPr/>
        <p:txBody>
          <a:bodyPr/>
          <a:lstStyle>
            <a:lvl1pPr>
              <a:defRPr/>
            </a:lvl1pPr>
          </a:lstStyle>
          <a:p>
            <a:endParaRPr lang="en-US" altLang="pt-BR"/>
          </a:p>
        </p:txBody>
      </p:sp>
      <p:sp>
        <p:nvSpPr>
          <p:cNvPr id="6" name="Espaço Reservado para Número de Slide 5"/>
          <p:cNvSpPr>
            <a:spLocks noGrp="1"/>
          </p:cNvSpPr>
          <p:nvPr>
            <p:ph type="sldNum" sz="quarter" idx="12"/>
          </p:nvPr>
        </p:nvSpPr>
        <p:spPr/>
        <p:txBody>
          <a:bodyPr/>
          <a:lstStyle>
            <a:lvl1pPr>
              <a:defRPr/>
            </a:lvl1pPr>
          </a:lstStyle>
          <a:p>
            <a:fld id="{A39CE07A-6FBE-456A-8672-61F006ECBF64}" type="slidenum">
              <a:rPr lang="en-US" altLang="pt-BR"/>
              <a:pPr/>
              <a:t>‹nº›</a:t>
            </a:fld>
            <a:endParaRPr lang="en-US" altLang="pt-BR"/>
          </a:p>
        </p:txBody>
      </p:sp>
    </p:spTree>
    <p:extLst>
      <p:ext uri="{BB962C8B-B14F-4D97-AF65-F5344CB8AC3E}">
        <p14:creationId xmlns:p14="http://schemas.microsoft.com/office/powerpoint/2010/main" val="1290735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15100" y="609600"/>
            <a:ext cx="1943100" cy="5486400"/>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685800" y="609600"/>
            <a:ext cx="5676900" cy="5486400"/>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endParaRPr lang="en-US" altLang="pt-BR"/>
          </a:p>
        </p:txBody>
      </p:sp>
      <p:sp>
        <p:nvSpPr>
          <p:cNvPr id="5" name="Espaço Reservado para Rodapé 4"/>
          <p:cNvSpPr>
            <a:spLocks noGrp="1"/>
          </p:cNvSpPr>
          <p:nvPr>
            <p:ph type="ftr" sz="quarter" idx="11"/>
          </p:nvPr>
        </p:nvSpPr>
        <p:spPr/>
        <p:txBody>
          <a:bodyPr/>
          <a:lstStyle>
            <a:lvl1pPr>
              <a:defRPr/>
            </a:lvl1pPr>
          </a:lstStyle>
          <a:p>
            <a:endParaRPr lang="en-US" altLang="pt-BR"/>
          </a:p>
        </p:txBody>
      </p:sp>
      <p:sp>
        <p:nvSpPr>
          <p:cNvPr id="6" name="Espaço Reservado para Número de Slide 5"/>
          <p:cNvSpPr>
            <a:spLocks noGrp="1"/>
          </p:cNvSpPr>
          <p:nvPr>
            <p:ph type="sldNum" sz="quarter" idx="12"/>
          </p:nvPr>
        </p:nvSpPr>
        <p:spPr/>
        <p:txBody>
          <a:bodyPr/>
          <a:lstStyle>
            <a:lvl1pPr>
              <a:defRPr/>
            </a:lvl1pPr>
          </a:lstStyle>
          <a:p>
            <a:fld id="{B57639D0-66E3-4DE9-B31B-F7F56BA9878D}" type="slidenum">
              <a:rPr lang="en-US" altLang="pt-BR"/>
              <a:pPr/>
              <a:t>‹nº›</a:t>
            </a:fld>
            <a:endParaRPr lang="en-US" altLang="pt-BR"/>
          </a:p>
        </p:txBody>
      </p:sp>
    </p:spTree>
    <p:extLst>
      <p:ext uri="{BB962C8B-B14F-4D97-AF65-F5344CB8AC3E}">
        <p14:creationId xmlns:p14="http://schemas.microsoft.com/office/powerpoint/2010/main" val="2258509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endParaRPr lang="en-US" altLang="pt-BR"/>
          </a:p>
        </p:txBody>
      </p:sp>
      <p:sp>
        <p:nvSpPr>
          <p:cNvPr id="5" name="Espaço Reservado para Rodapé 4"/>
          <p:cNvSpPr>
            <a:spLocks noGrp="1"/>
          </p:cNvSpPr>
          <p:nvPr>
            <p:ph type="ftr" sz="quarter" idx="11"/>
          </p:nvPr>
        </p:nvSpPr>
        <p:spPr/>
        <p:txBody>
          <a:bodyPr/>
          <a:lstStyle>
            <a:lvl1pPr>
              <a:defRPr/>
            </a:lvl1pPr>
          </a:lstStyle>
          <a:p>
            <a:endParaRPr lang="en-US" altLang="pt-BR"/>
          </a:p>
        </p:txBody>
      </p:sp>
      <p:sp>
        <p:nvSpPr>
          <p:cNvPr id="6" name="Espaço Reservado para Número de Slide 5"/>
          <p:cNvSpPr>
            <a:spLocks noGrp="1"/>
          </p:cNvSpPr>
          <p:nvPr>
            <p:ph type="sldNum" sz="quarter" idx="12"/>
          </p:nvPr>
        </p:nvSpPr>
        <p:spPr/>
        <p:txBody>
          <a:bodyPr/>
          <a:lstStyle>
            <a:lvl1pPr>
              <a:defRPr/>
            </a:lvl1pPr>
          </a:lstStyle>
          <a:p>
            <a:fld id="{B677DE80-202B-47D4-B767-3C3C600E661A}" type="slidenum">
              <a:rPr lang="en-US" altLang="pt-BR"/>
              <a:pPr/>
              <a:t>‹nº›</a:t>
            </a:fld>
            <a:endParaRPr lang="en-US" altLang="pt-BR"/>
          </a:p>
        </p:txBody>
      </p:sp>
    </p:spTree>
    <p:extLst>
      <p:ext uri="{BB962C8B-B14F-4D97-AF65-F5344CB8AC3E}">
        <p14:creationId xmlns:p14="http://schemas.microsoft.com/office/powerpoint/2010/main" val="2465664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lvl1pPr>
              <a:defRPr/>
            </a:lvl1pPr>
          </a:lstStyle>
          <a:p>
            <a:endParaRPr lang="en-US" altLang="pt-BR"/>
          </a:p>
        </p:txBody>
      </p:sp>
      <p:sp>
        <p:nvSpPr>
          <p:cNvPr id="5" name="Espaço Reservado para Rodapé 4"/>
          <p:cNvSpPr>
            <a:spLocks noGrp="1"/>
          </p:cNvSpPr>
          <p:nvPr>
            <p:ph type="ftr" sz="quarter" idx="11"/>
          </p:nvPr>
        </p:nvSpPr>
        <p:spPr/>
        <p:txBody>
          <a:bodyPr/>
          <a:lstStyle>
            <a:lvl1pPr>
              <a:defRPr/>
            </a:lvl1pPr>
          </a:lstStyle>
          <a:p>
            <a:endParaRPr lang="en-US" altLang="pt-BR"/>
          </a:p>
        </p:txBody>
      </p:sp>
      <p:sp>
        <p:nvSpPr>
          <p:cNvPr id="6" name="Espaço Reservado para Número de Slide 5"/>
          <p:cNvSpPr>
            <a:spLocks noGrp="1"/>
          </p:cNvSpPr>
          <p:nvPr>
            <p:ph type="sldNum" sz="quarter" idx="12"/>
          </p:nvPr>
        </p:nvSpPr>
        <p:spPr/>
        <p:txBody>
          <a:bodyPr/>
          <a:lstStyle>
            <a:lvl1pPr>
              <a:defRPr/>
            </a:lvl1pPr>
          </a:lstStyle>
          <a:p>
            <a:fld id="{AB6C72D9-5337-4693-AA50-E2AFE8CFD2C3}" type="slidenum">
              <a:rPr lang="en-US" altLang="pt-BR"/>
              <a:pPr/>
              <a:t>‹nº›</a:t>
            </a:fld>
            <a:endParaRPr lang="en-US" altLang="pt-BR"/>
          </a:p>
        </p:txBody>
      </p:sp>
    </p:spTree>
    <p:extLst>
      <p:ext uri="{BB962C8B-B14F-4D97-AF65-F5344CB8AC3E}">
        <p14:creationId xmlns:p14="http://schemas.microsoft.com/office/powerpoint/2010/main" val="212545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lvl1pPr>
              <a:defRPr/>
            </a:lvl1pPr>
          </a:lstStyle>
          <a:p>
            <a:endParaRPr lang="en-US" altLang="pt-BR"/>
          </a:p>
        </p:txBody>
      </p:sp>
      <p:sp>
        <p:nvSpPr>
          <p:cNvPr id="6" name="Espaço Reservado para Rodapé 5"/>
          <p:cNvSpPr>
            <a:spLocks noGrp="1"/>
          </p:cNvSpPr>
          <p:nvPr>
            <p:ph type="ftr" sz="quarter" idx="11"/>
          </p:nvPr>
        </p:nvSpPr>
        <p:spPr/>
        <p:txBody>
          <a:bodyPr/>
          <a:lstStyle>
            <a:lvl1pPr>
              <a:defRPr/>
            </a:lvl1pPr>
          </a:lstStyle>
          <a:p>
            <a:endParaRPr lang="en-US" altLang="pt-BR"/>
          </a:p>
        </p:txBody>
      </p:sp>
      <p:sp>
        <p:nvSpPr>
          <p:cNvPr id="7" name="Espaço Reservado para Número de Slide 6"/>
          <p:cNvSpPr>
            <a:spLocks noGrp="1"/>
          </p:cNvSpPr>
          <p:nvPr>
            <p:ph type="sldNum" sz="quarter" idx="12"/>
          </p:nvPr>
        </p:nvSpPr>
        <p:spPr/>
        <p:txBody>
          <a:bodyPr/>
          <a:lstStyle>
            <a:lvl1pPr>
              <a:defRPr/>
            </a:lvl1pPr>
          </a:lstStyle>
          <a:p>
            <a:fld id="{E2190BA7-3241-4AA9-916A-A3813B546C26}" type="slidenum">
              <a:rPr lang="en-US" altLang="pt-BR"/>
              <a:pPr/>
              <a:t>‹nº›</a:t>
            </a:fld>
            <a:endParaRPr lang="en-US" altLang="pt-BR"/>
          </a:p>
        </p:txBody>
      </p:sp>
    </p:spTree>
    <p:extLst>
      <p:ext uri="{BB962C8B-B14F-4D97-AF65-F5344CB8AC3E}">
        <p14:creationId xmlns:p14="http://schemas.microsoft.com/office/powerpoint/2010/main" val="766548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lvl1pPr>
              <a:defRPr/>
            </a:lvl1pPr>
          </a:lstStyle>
          <a:p>
            <a:endParaRPr lang="en-US" altLang="pt-BR"/>
          </a:p>
        </p:txBody>
      </p:sp>
      <p:sp>
        <p:nvSpPr>
          <p:cNvPr id="8" name="Espaço Reservado para Rodapé 7"/>
          <p:cNvSpPr>
            <a:spLocks noGrp="1"/>
          </p:cNvSpPr>
          <p:nvPr>
            <p:ph type="ftr" sz="quarter" idx="11"/>
          </p:nvPr>
        </p:nvSpPr>
        <p:spPr/>
        <p:txBody>
          <a:bodyPr/>
          <a:lstStyle>
            <a:lvl1pPr>
              <a:defRPr/>
            </a:lvl1pPr>
          </a:lstStyle>
          <a:p>
            <a:endParaRPr lang="en-US" altLang="pt-BR"/>
          </a:p>
        </p:txBody>
      </p:sp>
      <p:sp>
        <p:nvSpPr>
          <p:cNvPr id="9" name="Espaço Reservado para Número de Slide 8"/>
          <p:cNvSpPr>
            <a:spLocks noGrp="1"/>
          </p:cNvSpPr>
          <p:nvPr>
            <p:ph type="sldNum" sz="quarter" idx="12"/>
          </p:nvPr>
        </p:nvSpPr>
        <p:spPr/>
        <p:txBody>
          <a:bodyPr/>
          <a:lstStyle>
            <a:lvl1pPr>
              <a:defRPr/>
            </a:lvl1pPr>
          </a:lstStyle>
          <a:p>
            <a:fld id="{67C00F32-E840-4064-99CD-D8CFEA231310}" type="slidenum">
              <a:rPr lang="en-US" altLang="pt-BR"/>
              <a:pPr/>
              <a:t>‹nº›</a:t>
            </a:fld>
            <a:endParaRPr lang="en-US" altLang="pt-BR"/>
          </a:p>
        </p:txBody>
      </p:sp>
    </p:spTree>
    <p:extLst>
      <p:ext uri="{BB962C8B-B14F-4D97-AF65-F5344CB8AC3E}">
        <p14:creationId xmlns:p14="http://schemas.microsoft.com/office/powerpoint/2010/main" val="245958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lvl1pPr>
              <a:defRPr/>
            </a:lvl1pPr>
          </a:lstStyle>
          <a:p>
            <a:endParaRPr lang="en-US" altLang="pt-BR"/>
          </a:p>
        </p:txBody>
      </p:sp>
      <p:sp>
        <p:nvSpPr>
          <p:cNvPr id="4" name="Espaço Reservado para Rodapé 3"/>
          <p:cNvSpPr>
            <a:spLocks noGrp="1"/>
          </p:cNvSpPr>
          <p:nvPr>
            <p:ph type="ftr" sz="quarter" idx="11"/>
          </p:nvPr>
        </p:nvSpPr>
        <p:spPr/>
        <p:txBody>
          <a:bodyPr/>
          <a:lstStyle>
            <a:lvl1pPr>
              <a:defRPr/>
            </a:lvl1pPr>
          </a:lstStyle>
          <a:p>
            <a:endParaRPr lang="en-US" altLang="pt-BR"/>
          </a:p>
        </p:txBody>
      </p:sp>
      <p:sp>
        <p:nvSpPr>
          <p:cNvPr id="5" name="Espaço Reservado para Número de Slide 4"/>
          <p:cNvSpPr>
            <a:spLocks noGrp="1"/>
          </p:cNvSpPr>
          <p:nvPr>
            <p:ph type="sldNum" sz="quarter" idx="12"/>
          </p:nvPr>
        </p:nvSpPr>
        <p:spPr/>
        <p:txBody>
          <a:bodyPr/>
          <a:lstStyle>
            <a:lvl1pPr>
              <a:defRPr/>
            </a:lvl1pPr>
          </a:lstStyle>
          <a:p>
            <a:fld id="{45019F26-71DD-40D7-A1AE-F126CBD038EE}" type="slidenum">
              <a:rPr lang="en-US" altLang="pt-BR"/>
              <a:pPr/>
              <a:t>‹nº›</a:t>
            </a:fld>
            <a:endParaRPr lang="en-US" altLang="pt-BR"/>
          </a:p>
        </p:txBody>
      </p:sp>
    </p:spTree>
    <p:extLst>
      <p:ext uri="{BB962C8B-B14F-4D97-AF65-F5344CB8AC3E}">
        <p14:creationId xmlns:p14="http://schemas.microsoft.com/office/powerpoint/2010/main" val="235838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lvl1pPr>
              <a:defRPr/>
            </a:lvl1pPr>
          </a:lstStyle>
          <a:p>
            <a:endParaRPr lang="en-US" altLang="pt-BR"/>
          </a:p>
        </p:txBody>
      </p:sp>
      <p:sp>
        <p:nvSpPr>
          <p:cNvPr id="3" name="Espaço Reservado para Rodapé 2"/>
          <p:cNvSpPr>
            <a:spLocks noGrp="1"/>
          </p:cNvSpPr>
          <p:nvPr>
            <p:ph type="ftr" sz="quarter" idx="11"/>
          </p:nvPr>
        </p:nvSpPr>
        <p:spPr/>
        <p:txBody>
          <a:bodyPr/>
          <a:lstStyle>
            <a:lvl1pPr>
              <a:defRPr/>
            </a:lvl1pPr>
          </a:lstStyle>
          <a:p>
            <a:endParaRPr lang="en-US" altLang="pt-BR"/>
          </a:p>
        </p:txBody>
      </p:sp>
      <p:sp>
        <p:nvSpPr>
          <p:cNvPr id="4" name="Espaço Reservado para Número de Slide 3"/>
          <p:cNvSpPr>
            <a:spLocks noGrp="1"/>
          </p:cNvSpPr>
          <p:nvPr>
            <p:ph type="sldNum" sz="quarter" idx="12"/>
          </p:nvPr>
        </p:nvSpPr>
        <p:spPr/>
        <p:txBody>
          <a:bodyPr/>
          <a:lstStyle>
            <a:lvl1pPr>
              <a:defRPr/>
            </a:lvl1pPr>
          </a:lstStyle>
          <a:p>
            <a:fld id="{725C6D57-69DE-4938-A603-2B87BFB317D2}" type="slidenum">
              <a:rPr lang="en-US" altLang="pt-BR"/>
              <a:pPr/>
              <a:t>‹nº›</a:t>
            </a:fld>
            <a:endParaRPr lang="en-US" altLang="pt-BR"/>
          </a:p>
        </p:txBody>
      </p:sp>
    </p:spTree>
    <p:extLst>
      <p:ext uri="{BB962C8B-B14F-4D97-AF65-F5344CB8AC3E}">
        <p14:creationId xmlns:p14="http://schemas.microsoft.com/office/powerpoint/2010/main" val="2932954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lvl1pPr>
              <a:defRPr/>
            </a:lvl1pPr>
          </a:lstStyle>
          <a:p>
            <a:endParaRPr lang="en-US" altLang="pt-BR"/>
          </a:p>
        </p:txBody>
      </p:sp>
      <p:sp>
        <p:nvSpPr>
          <p:cNvPr id="6" name="Espaço Reservado para Rodapé 5"/>
          <p:cNvSpPr>
            <a:spLocks noGrp="1"/>
          </p:cNvSpPr>
          <p:nvPr>
            <p:ph type="ftr" sz="quarter" idx="11"/>
          </p:nvPr>
        </p:nvSpPr>
        <p:spPr/>
        <p:txBody>
          <a:bodyPr/>
          <a:lstStyle>
            <a:lvl1pPr>
              <a:defRPr/>
            </a:lvl1pPr>
          </a:lstStyle>
          <a:p>
            <a:endParaRPr lang="en-US" altLang="pt-BR"/>
          </a:p>
        </p:txBody>
      </p:sp>
      <p:sp>
        <p:nvSpPr>
          <p:cNvPr id="7" name="Espaço Reservado para Número de Slide 6"/>
          <p:cNvSpPr>
            <a:spLocks noGrp="1"/>
          </p:cNvSpPr>
          <p:nvPr>
            <p:ph type="sldNum" sz="quarter" idx="12"/>
          </p:nvPr>
        </p:nvSpPr>
        <p:spPr/>
        <p:txBody>
          <a:bodyPr/>
          <a:lstStyle>
            <a:lvl1pPr>
              <a:defRPr/>
            </a:lvl1pPr>
          </a:lstStyle>
          <a:p>
            <a:fld id="{620C2CD4-B96B-424B-9AED-3AB97164EC18}" type="slidenum">
              <a:rPr lang="en-US" altLang="pt-BR"/>
              <a:pPr/>
              <a:t>‹nº›</a:t>
            </a:fld>
            <a:endParaRPr lang="en-US" altLang="pt-BR"/>
          </a:p>
        </p:txBody>
      </p:sp>
    </p:spTree>
    <p:extLst>
      <p:ext uri="{BB962C8B-B14F-4D97-AF65-F5344CB8AC3E}">
        <p14:creationId xmlns:p14="http://schemas.microsoft.com/office/powerpoint/2010/main" val="174110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lvl1pPr>
              <a:defRPr/>
            </a:lvl1pPr>
          </a:lstStyle>
          <a:p>
            <a:endParaRPr lang="en-US" altLang="pt-BR"/>
          </a:p>
        </p:txBody>
      </p:sp>
      <p:sp>
        <p:nvSpPr>
          <p:cNvPr id="6" name="Espaço Reservado para Rodapé 5"/>
          <p:cNvSpPr>
            <a:spLocks noGrp="1"/>
          </p:cNvSpPr>
          <p:nvPr>
            <p:ph type="ftr" sz="quarter" idx="11"/>
          </p:nvPr>
        </p:nvSpPr>
        <p:spPr/>
        <p:txBody>
          <a:bodyPr/>
          <a:lstStyle>
            <a:lvl1pPr>
              <a:defRPr/>
            </a:lvl1pPr>
          </a:lstStyle>
          <a:p>
            <a:endParaRPr lang="en-US" altLang="pt-BR"/>
          </a:p>
        </p:txBody>
      </p:sp>
      <p:sp>
        <p:nvSpPr>
          <p:cNvPr id="7" name="Espaço Reservado para Número de Slide 6"/>
          <p:cNvSpPr>
            <a:spLocks noGrp="1"/>
          </p:cNvSpPr>
          <p:nvPr>
            <p:ph type="sldNum" sz="quarter" idx="12"/>
          </p:nvPr>
        </p:nvSpPr>
        <p:spPr/>
        <p:txBody>
          <a:bodyPr/>
          <a:lstStyle>
            <a:lvl1pPr>
              <a:defRPr/>
            </a:lvl1pPr>
          </a:lstStyle>
          <a:p>
            <a:fld id="{B3A6D8BE-2100-4D12-A12A-5D31E287AA49}" type="slidenum">
              <a:rPr lang="en-US" altLang="pt-BR"/>
              <a:pPr/>
              <a:t>‹nº›</a:t>
            </a:fld>
            <a:endParaRPr lang="en-US" altLang="pt-BR"/>
          </a:p>
        </p:txBody>
      </p:sp>
    </p:spTree>
    <p:extLst>
      <p:ext uri="{BB962C8B-B14F-4D97-AF65-F5344CB8AC3E}">
        <p14:creationId xmlns:p14="http://schemas.microsoft.com/office/powerpoint/2010/main" val="2191274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pt-BR"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pt-BR" smtClean="0"/>
              <a:t>Click to edit Master text styles</a:t>
            </a:r>
          </a:p>
          <a:p>
            <a:pPr lvl="1"/>
            <a:r>
              <a:rPr lang="en-US" altLang="pt-BR" smtClean="0"/>
              <a:t>Second level</a:t>
            </a:r>
          </a:p>
          <a:p>
            <a:pPr lvl="2"/>
            <a:r>
              <a:rPr lang="en-US" altLang="pt-BR" smtClean="0"/>
              <a:t>Third level</a:t>
            </a:r>
          </a:p>
          <a:p>
            <a:pPr lvl="3"/>
            <a:r>
              <a:rPr lang="en-US" altLang="pt-BR" smtClean="0"/>
              <a:t>Fourth level</a:t>
            </a:r>
          </a:p>
          <a:p>
            <a:pPr lvl="4"/>
            <a:r>
              <a:rPr lang="en-US" altLang="pt-BR"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en-US" altLang="pt-B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en-US" altLang="pt-B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fld id="{31133F3C-7C12-4442-95BF-2CA659D5B1B8}" type="slidenum">
              <a:rPr lang="en-US" altLang="pt-BR"/>
              <a:pPr/>
              <a:t>‹nº›</a:t>
            </a:fld>
            <a:endParaRPr lang="en-US" alt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4.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5.w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8.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9.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11.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12.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13.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14.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15.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16.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image" Target="../media/image1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image" Target="../media/image18.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6.vml"/><Relationship Id="rId4" Type="http://schemas.openxmlformats.org/officeDocument/2006/relationships/image" Target="../media/image19.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12.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8.vml"/><Relationship Id="rId4" Type="http://schemas.openxmlformats.org/officeDocument/2006/relationships/image" Target="../media/image20.wmf"/></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19.vml"/><Relationship Id="rId4" Type="http://schemas.openxmlformats.org/officeDocument/2006/relationships/image" Target="../media/image25.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20.vml"/><Relationship Id="rId4" Type="http://schemas.openxmlformats.org/officeDocument/2006/relationships/image" Target="../media/image26.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6.xml"/><Relationship Id="rId1" Type="http://schemas.openxmlformats.org/officeDocument/2006/relationships/vmlDrawing" Target="../drawings/vmlDrawing21.vml"/><Relationship Id="rId4" Type="http://schemas.openxmlformats.org/officeDocument/2006/relationships/image" Target="../media/image27.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6.xml"/><Relationship Id="rId1" Type="http://schemas.openxmlformats.org/officeDocument/2006/relationships/vmlDrawing" Target="../drawings/vmlDrawing22.vml"/><Relationship Id="rId4" Type="http://schemas.openxmlformats.org/officeDocument/2006/relationships/image" Target="../media/image28.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6.xml"/><Relationship Id="rId1" Type="http://schemas.openxmlformats.org/officeDocument/2006/relationships/vmlDrawing" Target="../drawings/vmlDrawing23.vml"/><Relationship Id="rId4" Type="http://schemas.openxmlformats.org/officeDocument/2006/relationships/image" Target="../media/image29.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6.xml"/><Relationship Id="rId1" Type="http://schemas.openxmlformats.org/officeDocument/2006/relationships/vmlDrawing" Target="../drawings/vmlDrawing24.vml"/><Relationship Id="rId4" Type="http://schemas.openxmlformats.org/officeDocument/2006/relationships/image" Target="../media/image30.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767528" y="1600200"/>
            <a:ext cx="8180445"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pt-BR" altLang="pt-BR" sz="4000" dirty="0">
                <a:solidFill>
                  <a:srgbClr val="000000"/>
                </a:solidFill>
                <a:effectLst>
                  <a:outerShdw blurRad="38100" dist="38100" dir="2700000" algn="tl">
                    <a:srgbClr val="C0C0C0"/>
                  </a:outerShdw>
                </a:effectLst>
                <a:latin typeface="Impact" pitchFamily="34" charset="0"/>
              </a:rPr>
              <a:t>Arquitetura de Sistemas Operacionais</a:t>
            </a:r>
          </a:p>
          <a:p>
            <a:pPr algn="ctr"/>
            <a:endParaRPr lang="pt-BR" altLang="pt-BR" sz="3200" dirty="0">
              <a:solidFill>
                <a:srgbClr val="000000"/>
              </a:solidFill>
              <a:effectLst>
                <a:outerShdw blurRad="38100" dist="38100" dir="2700000" algn="tl">
                  <a:srgbClr val="C0C0C0"/>
                </a:outerShdw>
              </a:effectLst>
              <a:latin typeface="Impact" pitchFamily="34" charset="0"/>
            </a:endParaRPr>
          </a:p>
          <a:p>
            <a:pPr algn="ctr"/>
            <a:endParaRPr lang="pt-BR" altLang="pt-BR" sz="3200" dirty="0">
              <a:solidFill>
                <a:srgbClr val="000000"/>
              </a:solidFill>
              <a:effectLst>
                <a:outerShdw blurRad="38100" dist="38100" dir="2700000" algn="tl">
                  <a:srgbClr val="C0C0C0"/>
                </a:outerShdw>
              </a:effectLst>
              <a:latin typeface="Impact" pitchFamily="34" charset="0"/>
            </a:endParaRPr>
          </a:p>
          <a:p>
            <a:pPr algn="ctr"/>
            <a:r>
              <a:rPr lang="pt-BR" altLang="pt-BR" sz="3200" dirty="0" smtClean="0">
                <a:solidFill>
                  <a:srgbClr val="000000"/>
                </a:solidFill>
                <a:effectLst>
                  <a:outerShdw blurRad="38100" dist="38100" dir="2700000" algn="tl">
                    <a:srgbClr val="C0C0C0"/>
                  </a:outerShdw>
                </a:effectLst>
                <a:latin typeface="Impact" pitchFamily="34" charset="0"/>
              </a:rPr>
              <a:t>Capítulos 5- </a:t>
            </a:r>
            <a:r>
              <a:rPr lang="pt-BR" altLang="pt-BR" sz="3200" dirty="0">
                <a:solidFill>
                  <a:srgbClr val="000000"/>
                </a:solidFill>
                <a:effectLst>
                  <a:outerShdw blurRad="38100" dist="38100" dir="2700000" algn="tl">
                    <a:srgbClr val="C0C0C0"/>
                  </a:outerShdw>
                </a:effectLst>
                <a:latin typeface="Impact" pitchFamily="34" charset="0"/>
              </a:rPr>
              <a:t>6</a:t>
            </a:r>
          </a:p>
          <a:p>
            <a:pPr algn="ctr"/>
            <a:endParaRPr lang="pt-BR" altLang="pt-BR" sz="3200" dirty="0">
              <a:solidFill>
                <a:srgbClr val="000000"/>
              </a:solidFill>
              <a:effectLst>
                <a:outerShdw blurRad="38100" dist="38100" dir="2700000" algn="tl">
                  <a:srgbClr val="C0C0C0"/>
                </a:outerShdw>
              </a:effectLst>
              <a:latin typeface="Impact" pitchFamily="34" charset="0"/>
            </a:endParaRPr>
          </a:p>
          <a:p>
            <a:pPr algn="ctr"/>
            <a:r>
              <a:rPr lang="pt-BR" altLang="pt-BR" sz="3200" dirty="0" smtClean="0">
                <a:solidFill>
                  <a:srgbClr val="000000"/>
                </a:solidFill>
                <a:effectLst>
                  <a:outerShdw blurRad="38100" dist="38100" dir="2700000" algn="tl">
                    <a:srgbClr val="C0C0C0"/>
                  </a:outerShdw>
                </a:effectLst>
                <a:latin typeface="Impact" pitchFamily="34" charset="0"/>
              </a:rPr>
              <a:t>Processos -Thread</a:t>
            </a:r>
            <a:endParaRPr lang="en-US" altLang="pt-BR" sz="3200" dirty="0">
              <a:solidFill>
                <a:srgbClr val="000000"/>
              </a:solidFill>
              <a:effectLst>
                <a:outerShdw blurRad="38100" dist="38100" dir="2700000" algn="tl">
                  <a:srgbClr val="C0C0C0"/>
                </a:outerShdw>
              </a:effectLst>
              <a:latin typeface="Impact" pitchFamily="34" charset="0"/>
            </a:endParaRPr>
          </a:p>
        </p:txBody>
      </p:sp>
      <p:sp>
        <p:nvSpPr>
          <p:cNvPr id="20486" name="Rectangle 6"/>
          <p:cNvSpPr>
            <a:spLocks noChangeArrowheads="1"/>
          </p:cNvSpPr>
          <p:nvPr/>
        </p:nvSpPr>
        <p:spPr bwMode="auto">
          <a:xfrm>
            <a:off x="609600" y="838200"/>
            <a:ext cx="739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pt-BR" altLang="pt-BR" sz="2800">
                <a:latin typeface="Arrus BT" charset="0"/>
                <a:cs typeface="Times New Roman" pitchFamily="18" charset="0"/>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95536" y="1556792"/>
            <a:ext cx="8496944" cy="4247317"/>
          </a:xfrm>
          <a:prstGeom prst="rect">
            <a:avLst/>
          </a:prstGeom>
        </p:spPr>
        <p:txBody>
          <a:bodyPr wrap="square">
            <a:spAutoFit/>
          </a:bodyPr>
          <a:lstStyle/>
          <a:p>
            <a:pPr algn="just"/>
            <a:r>
              <a:rPr lang="pt-BR" sz="1800" dirty="0" smtClean="0"/>
              <a:t>Privilégios</a:t>
            </a:r>
            <a:r>
              <a:rPr lang="pt-BR" sz="1800" b="0" dirty="0" smtClean="0"/>
              <a:t>: os privilégios ou direitos definem as ações que um processo pode fazer em </a:t>
            </a:r>
            <a:r>
              <a:rPr lang="pt-BR" sz="1800" dirty="0" smtClean="0"/>
              <a:t>relação a ele mesmo, aos demais</a:t>
            </a:r>
            <a:r>
              <a:rPr lang="pt-BR" sz="1800" b="0" dirty="0" smtClean="0"/>
              <a:t> processos e ao Sistema Operacional. Privilégios que afetam o próprio processo permitem que suas características possam ser alteradas, como </a:t>
            </a:r>
            <a:r>
              <a:rPr lang="pt-BR" sz="1800" dirty="0" smtClean="0"/>
              <a:t>prioridade de execução, limites alocados na memória principal e secundária</a:t>
            </a:r>
            <a:r>
              <a:rPr lang="pt-BR" sz="1800" b="0" dirty="0" smtClean="0"/>
              <a:t> etc. Já os privilégios que afetam os demais processos permitem, </a:t>
            </a:r>
            <a:r>
              <a:rPr lang="pt-BR" sz="1800" dirty="0" smtClean="0"/>
              <a:t>além da alteração de suas próprias características, alterar as de outros processos</a:t>
            </a:r>
            <a:r>
              <a:rPr lang="pt-BR" sz="1800" b="0" dirty="0" smtClean="0"/>
              <a:t>. Privilégios que afetam o sistema são os mais amplos e poderosos, pois estão relacionados à operação e gerência do ambiente, como a desativação do sistema, alteração de regras de segurança, criação de outros processos privilegiados, modificação de parâmetros de configuração do sistema, dentro outros. </a:t>
            </a:r>
          </a:p>
          <a:p>
            <a:pPr algn="just"/>
            <a:r>
              <a:rPr lang="pt-BR" sz="1800" b="0" dirty="0" smtClean="0"/>
              <a:t>-A maioria dos Sistemas Operacionais possui uma conta de acesso com todos estes privilégios disponíveis, com o propósito de o administrador gerenciar o Sistema Operacional. </a:t>
            </a:r>
          </a:p>
          <a:p>
            <a:pPr algn="just"/>
            <a:r>
              <a:rPr lang="pt-BR" sz="1800" b="0" dirty="0"/>
              <a:t>-</a:t>
            </a:r>
            <a:r>
              <a:rPr lang="pt-BR" sz="1800" b="0" dirty="0" smtClean="0"/>
              <a:t>No sistema Unix existe a conta “root”, no Windows a conta “administrador” e no </a:t>
            </a:r>
            <a:r>
              <a:rPr lang="pt-BR" sz="1800" b="0" dirty="0" err="1" smtClean="0"/>
              <a:t>OpenVMS</a:t>
            </a:r>
            <a:r>
              <a:rPr lang="pt-BR" sz="1800" b="0" dirty="0" smtClean="0"/>
              <a:t> existe a conta “system” com este perfil. </a:t>
            </a:r>
            <a:endParaRPr lang="pt-BR" sz="1800" b="0" dirty="0"/>
          </a:p>
        </p:txBody>
      </p:sp>
      <p:sp>
        <p:nvSpPr>
          <p:cNvPr id="4" name="Retângulo 3"/>
          <p:cNvSpPr/>
          <p:nvPr/>
        </p:nvSpPr>
        <p:spPr>
          <a:xfrm>
            <a:off x="395536" y="476672"/>
            <a:ext cx="7704856" cy="461665"/>
          </a:xfrm>
          <a:prstGeom prst="rect">
            <a:avLst/>
          </a:prstGeom>
        </p:spPr>
        <p:txBody>
          <a:bodyPr wrap="square">
            <a:spAutoFit/>
          </a:bodyPr>
          <a:lstStyle/>
          <a:p>
            <a:pPr>
              <a:spcBef>
                <a:spcPct val="50000"/>
              </a:spcBef>
              <a:buFont typeface="Wingdings" pitchFamily="2" charset="2"/>
              <a:buChar char="§"/>
            </a:pPr>
            <a:r>
              <a:rPr lang="pt-BR" altLang="pt-BR" dirty="0">
                <a:latin typeface="Arrus BT" charset="0"/>
                <a:cs typeface="Times New Roman" pitchFamily="18" charset="0"/>
              </a:rPr>
              <a:t>Mudança de Contexto:</a:t>
            </a:r>
            <a:r>
              <a:rPr lang="pt-BR" dirty="0"/>
              <a:t> Contexto de software</a:t>
            </a:r>
            <a:r>
              <a:rPr lang="en-US" altLang="pt-BR" dirty="0">
                <a:latin typeface="Arrus BT" charset="0"/>
                <a:cs typeface="Times New Roman" pitchFamily="18" charset="0"/>
              </a:rPr>
              <a:t> </a:t>
            </a:r>
            <a:endParaRPr lang="pt-BR" altLang="pt-BR" dirty="0">
              <a:latin typeface="Arrus BT" charset="0"/>
              <a:cs typeface="Times New Roman" pitchFamily="18" charset="0"/>
            </a:endParaRPr>
          </a:p>
        </p:txBody>
      </p:sp>
    </p:spTree>
    <p:extLst>
      <p:ext uri="{BB962C8B-B14F-4D97-AF65-F5344CB8AC3E}">
        <p14:creationId xmlns:p14="http://schemas.microsoft.com/office/powerpoint/2010/main" val="1759809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95536" y="1268760"/>
            <a:ext cx="7992888" cy="1323439"/>
          </a:xfrm>
          <a:prstGeom prst="rect">
            <a:avLst/>
          </a:prstGeom>
        </p:spPr>
        <p:txBody>
          <a:bodyPr wrap="square">
            <a:spAutoFit/>
          </a:bodyPr>
          <a:lstStyle/>
          <a:p>
            <a:pPr algn="just"/>
            <a:r>
              <a:rPr lang="pt-BR" sz="2000" b="0" dirty="0" smtClean="0"/>
              <a:t>É </a:t>
            </a:r>
            <a:r>
              <a:rPr lang="pt-BR" sz="2000" b="0" dirty="0"/>
              <a:t>a área de memória pertencente ao processo onde as instruções e os dados do programa são armazenados para execução. Cada processo possui seu próprio espaço de endereçamento, que deve ser devidamente protegido do acesso dos demais processos. </a:t>
            </a:r>
          </a:p>
        </p:txBody>
      </p:sp>
      <p:sp>
        <p:nvSpPr>
          <p:cNvPr id="4" name="Retângulo 3"/>
          <p:cNvSpPr/>
          <p:nvPr/>
        </p:nvSpPr>
        <p:spPr>
          <a:xfrm>
            <a:off x="417055" y="365755"/>
            <a:ext cx="7179281" cy="830997"/>
          </a:xfrm>
          <a:prstGeom prst="rect">
            <a:avLst/>
          </a:prstGeom>
        </p:spPr>
        <p:txBody>
          <a:bodyPr wrap="square">
            <a:spAutoFit/>
          </a:bodyPr>
          <a:lstStyle/>
          <a:p>
            <a:r>
              <a:rPr lang="pt-BR" altLang="pt-BR" dirty="0">
                <a:latin typeface="Arrus BT" charset="0"/>
                <a:cs typeface="Times New Roman" pitchFamily="18" charset="0"/>
              </a:rPr>
              <a:t>Mudança de </a:t>
            </a:r>
            <a:r>
              <a:rPr lang="pt-BR" altLang="pt-BR" dirty="0" smtClean="0">
                <a:latin typeface="Arrus BT" charset="0"/>
                <a:cs typeface="Times New Roman" pitchFamily="18" charset="0"/>
              </a:rPr>
              <a:t>Contexto: </a:t>
            </a:r>
            <a:r>
              <a:rPr lang="pt-BR" dirty="0" smtClean="0"/>
              <a:t>Espaço </a:t>
            </a:r>
            <a:r>
              <a:rPr lang="pt-BR" dirty="0"/>
              <a:t>de endereçamento</a:t>
            </a:r>
          </a:p>
          <a:p>
            <a:endParaRPr lang="pt-BR" dirty="0"/>
          </a:p>
        </p:txBody>
      </p:sp>
      <p:graphicFrame>
        <p:nvGraphicFramePr>
          <p:cNvPr id="5" name="Objeto 4"/>
          <p:cNvGraphicFramePr>
            <a:graphicFrameLocks noChangeAspect="1"/>
          </p:cNvGraphicFramePr>
          <p:nvPr>
            <p:extLst>
              <p:ext uri="{D42A27DB-BD31-4B8C-83A1-F6EECF244321}">
                <p14:modId xmlns:p14="http://schemas.microsoft.com/office/powerpoint/2010/main" val="2145608572"/>
              </p:ext>
            </p:extLst>
          </p:nvPr>
        </p:nvGraphicFramePr>
        <p:xfrm>
          <a:off x="1258888" y="2747317"/>
          <a:ext cx="5257328" cy="3777308"/>
        </p:xfrm>
        <a:graphic>
          <a:graphicData uri="http://schemas.openxmlformats.org/presentationml/2006/ole">
            <mc:AlternateContent xmlns:mc="http://schemas.openxmlformats.org/markup-compatibility/2006">
              <mc:Choice xmlns:v="urn:schemas-microsoft-com:vml" Requires="v">
                <p:oleObj spid="_x0000_s96283" name="CorelDRAW" r:id="rId3" imgW="4733925" imgH="3619500" progId="CorelDRAW.Graphic.10">
                  <p:embed/>
                </p:oleObj>
              </mc:Choice>
              <mc:Fallback>
                <p:oleObj name="CorelDRAW" r:id="rId3" imgW="4733925" imgH="3619500" progId="CorelDRAW.Graphic.1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747317"/>
                        <a:ext cx="5257328" cy="377730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817334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3"/>
          <p:cNvSpPr txBox="1">
            <a:spLocks noChangeArrowheads="1"/>
          </p:cNvSpPr>
          <p:nvPr/>
        </p:nvSpPr>
        <p:spPr bwMode="auto">
          <a:xfrm rot="-5404767">
            <a:off x="-2722562" y="3752850"/>
            <a:ext cx="5810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2000">
                <a:solidFill>
                  <a:schemeClr val="bg1"/>
                </a:solidFill>
              </a:rPr>
              <a:t>Arquitetura de Sistemas Operacionais – Machado/Maia</a:t>
            </a:r>
            <a:endParaRPr lang="en-US" altLang="pt-BR" sz="2000">
              <a:solidFill>
                <a:schemeClr val="bg1"/>
              </a:solidFill>
            </a:endParaRPr>
          </a:p>
        </p:txBody>
      </p:sp>
      <p:sp>
        <p:nvSpPr>
          <p:cNvPr id="63492"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63493"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a:latin typeface="Arrus BT" charset="0"/>
                <a:cs typeface="Times New Roman" pitchFamily="18" charset="0"/>
              </a:rPr>
              <a:t> Bloco de Controle do Processo (PCB)</a:t>
            </a:r>
            <a:r>
              <a:rPr lang="en-US" altLang="pt-BR" sz="2800" b="1">
                <a:latin typeface="Arrus BT" charset="0"/>
                <a:cs typeface="Times New Roman" pitchFamily="18" charset="0"/>
              </a:rPr>
              <a:t> </a:t>
            </a:r>
            <a:endParaRPr lang="pt-BR" altLang="pt-BR" sz="2800" b="1">
              <a:latin typeface="Arrus BT" charset="0"/>
              <a:cs typeface="Times New Roman" pitchFamily="18" charset="0"/>
            </a:endParaRPr>
          </a:p>
          <a:p>
            <a:pPr>
              <a:spcBef>
                <a:spcPct val="50000"/>
              </a:spcBef>
              <a:buFont typeface="Wingdings" pitchFamily="2" charset="2"/>
              <a:buNone/>
            </a:pPr>
            <a:r>
              <a:rPr lang="pt-BR" altLang="pt-BR" sz="2800" b="1">
                <a:latin typeface="Arrus BT" charset="0"/>
                <a:cs typeface="Times New Roman" pitchFamily="18" charset="0"/>
              </a:rPr>
              <a:t>	</a:t>
            </a:r>
          </a:p>
        </p:txBody>
      </p:sp>
      <p:graphicFrame>
        <p:nvGraphicFramePr>
          <p:cNvPr id="63495" name="Object 7"/>
          <p:cNvGraphicFramePr>
            <a:graphicFrameLocks noChangeAspect="1"/>
          </p:cNvGraphicFramePr>
          <p:nvPr>
            <p:extLst>
              <p:ext uri="{D42A27DB-BD31-4B8C-83A1-F6EECF244321}">
                <p14:modId xmlns:p14="http://schemas.microsoft.com/office/powerpoint/2010/main" val="2879644377"/>
              </p:ext>
            </p:extLst>
          </p:nvPr>
        </p:nvGraphicFramePr>
        <p:xfrm>
          <a:off x="6003354" y="1827213"/>
          <a:ext cx="3105150" cy="4268787"/>
        </p:xfrm>
        <a:graphic>
          <a:graphicData uri="http://schemas.openxmlformats.org/presentationml/2006/ole">
            <mc:AlternateContent xmlns:mc="http://schemas.openxmlformats.org/markup-compatibility/2006">
              <mc:Choice xmlns:v="urn:schemas-microsoft-com:vml" Requires="v">
                <p:oleObj spid="_x0000_s97307" name="CorelDRAW" r:id="rId4" imgW="1555200" imgH="2138760" progId="CorelDRAW.Graphic.10">
                  <p:embed/>
                </p:oleObj>
              </mc:Choice>
              <mc:Fallback>
                <p:oleObj name="CorelDRAW" r:id="rId4" imgW="1555200" imgH="2138760" progId="CorelDRAW.Graphic.1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354" y="1827213"/>
                        <a:ext cx="3105150" cy="426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tângulo 1"/>
          <p:cNvSpPr/>
          <p:nvPr/>
        </p:nvSpPr>
        <p:spPr>
          <a:xfrm>
            <a:off x="269948" y="1974319"/>
            <a:ext cx="5598196" cy="2246769"/>
          </a:xfrm>
          <a:prstGeom prst="rect">
            <a:avLst/>
          </a:prstGeom>
        </p:spPr>
        <p:txBody>
          <a:bodyPr wrap="square">
            <a:spAutoFit/>
          </a:bodyPr>
          <a:lstStyle/>
          <a:p>
            <a:pPr algn="just"/>
            <a:r>
              <a:rPr lang="pt-BR" sz="2000" b="0" dirty="0" smtClean="0"/>
              <a:t>O processo é implementado pelo Sistema Operacional através de uma estrutura de dados chamada Bloco de Controle de Processo (</a:t>
            </a:r>
            <a:r>
              <a:rPr lang="pt-BR" sz="2000" b="0" dirty="0" err="1" smtClean="0"/>
              <a:t>Process</a:t>
            </a:r>
            <a:r>
              <a:rPr lang="pt-BR" sz="2000" b="0" dirty="0" smtClean="0"/>
              <a:t> </a:t>
            </a:r>
            <a:r>
              <a:rPr lang="pt-BR" sz="2000" b="0" dirty="0" err="1" smtClean="0"/>
              <a:t>Control</a:t>
            </a:r>
            <a:r>
              <a:rPr lang="pt-BR" sz="2000" b="0" dirty="0" smtClean="0"/>
              <a:t> </a:t>
            </a:r>
            <a:r>
              <a:rPr lang="pt-BR" sz="2000" b="0" dirty="0" err="1" smtClean="0"/>
              <a:t>Block</a:t>
            </a:r>
            <a:r>
              <a:rPr lang="pt-BR" sz="2000" b="0" dirty="0" smtClean="0"/>
              <a:t> – PCB). A partir do PCB, o Sistema Operacional mantém todas as informações sobre o contexto de hardware, contexto de software e espaço de endereçamento de cada processo. </a:t>
            </a:r>
            <a:endParaRPr lang="pt-BR" sz="2000" b="0" dirty="0"/>
          </a:p>
        </p:txBody>
      </p:sp>
    </p:spTree>
    <p:extLst>
      <p:ext uri="{BB962C8B-B14F-4D97-AF65-F5344CB8AC3E}">
        <p14:creationId xmlns:p14="http://schemas.microsoft.com/office/powerpoint/2010/main" val="953558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7920880" cy="3990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tângulo 2"/>
          <p:cNvSpPr/>
          <p:nvPr/>
        </p:nvSpPr>
        <p:spPr>
          <a:xfrm>
            <a:off x="467544" y="4653136"/>
            <a:ext cx="8208912" cy="2031325"/>
          </a:xfrm>
          <a:prstGeom prst="rect">
            <a:avLst/>
          </a:prstGeom>
        </p:spPr>
        <p:txBody>
          <a:bodyPr wrap="square">
            <a:spAutoFit/>
          </a:bodyPr>
          <a:lstStyle/>
          <a:p>
            <a:pPr algn="just"/>
            <a:r>
              <a:rPr lang="pt-BR" sz="1800" b="0" dirty="0"/>
              <a:t>a partir da execução do comando </a:t>
            </a:r>
            <a:r>
              <a:rPr lang="pt-BR" sz="1800" dirty="0" err="1"/>
              <a:t>ps</a:t>
            </a:r>
            <a:r>
              <a:rPr lang="pt-BR" sz="1800" b="0" dirty="0"/>
              <a:t> (</a:t>
            </a:r>
            <a:r>
              <a:rPr lang="pt-BR" sz="1800" b="0" dirty="0" err="1"/>
              <a:t>process</a:t>
            </a:r>
            <a:r>
              <a:rPr lang="pt-BR" sz="1800" b="0" dirty="0"/>
              <a:t> status), a listagem de alguns </a:t>
            </a:r>
            <a:r>
              <a:rPr lang="pt-BR" sz="1800" b="0" dirty="0" smtClean="0"/>
              <a:t>dos processos </a:t>
            </a:r>
            <a:r>
              <a:rPr lang="pt-BR" sz="1800" b="0" dirty="0"/>
              <a:t>existentes em uma estação de trabalho com sistema operacional Linux. Diversas </a:t>
            </a:r>
            <a:r>
              <a:rPr lang="pt-BR" sz="1800" b="0" dirty="0" smtClean="0"/>
              <a:t>características do </a:t>
            </a:r>
            <a:r>
              <a:rPr lang="pt-BR" sz="1800" b="0" dirty="0"/>
              <a:t>contexto de software do processo são apresentadas. Por exemplo, a coluna </a:t>
            </a:r>
            <a:r>
              <a:rPr lang="pt-BR" sz="1800" dirty="0"/>
              <a:t>PID</a:t>
            </a:r>
            <a:r>
              <a:rPr lang="pt-BR" sz="1800" b="0" dirty="0"/>
              <a:t> indica a </a:t>
            </a:r>
            <a:r>
              <a:rPr lang="pt-BR" sz="1800" b="0" dirty="0" smtClean="0"/>
              <a:t>identificação do </a:t>
            </a:r>
            <a:r>
              <a:rPr lang="pt-BR" sz="1800" b="0" dirty="0"/>
              <a:t>processo, </a:t>
            </a:r>
            <a:r>
              <a:rPr lang="pt-BR" sz="1800" dirty="0"/>
              <a:t>PRI</a:t>
            </a:r>
            <a:r>
              <a:rPr lang="pt-BR" sz="1800" b="0" dirty="0"/>
              <a:t> indica a prioridade e TIME o tempo de utilização do processador. De </a:t>
            </a:r>
            <a:r>
              <a:rPr lang="pt-BR" sz="1800" b="0" dirty="0" smtClean="0"/>
              <a:t>forma semelhante</a:t>
            </a:r>
            <a:r>
              <a:rPr lang="pt-BR" sz="1800" b="0" dirty="0"/>
              <a:t>, é possível visualizar os processos existentes em um sistema MS Windows utilizando o</a:t>
            </a:r>
          </a:p>
          <a:p>
            <a:pPr algn="just"/>
            <a:r>
              <a:rPr lang="pt-BR" sz="1800" b="0" dirty="0"/>
              <a:t>Gerenciador de Tarefas (</a:t>
            </a:r>
            <a:r>
              <a:rPr lang="pt-BR" sz="1800" b="0" dirty="0" err="1"/>
              <a:t>Task</a:t>
            </a:r>
            <a:r>
              <a:rPr lang="pt-BR" sz="1800" b="0" dirty="0"/>
              <a:t> Manager).</a:t>
            </a:r>
            <a:endParaRPr lang="pt-BR" sz="1800" dirty="0"/>
          </a:p>
        </p:txBody>
      </p:sp>
    </p:spTree>
    <p:extLst>
      <p:ext uri="{BB962C8B-B14F-4D97-AF65-F5344CB8AC3E}">
        <p14:creationId xmlns:p14="http://schemas.microsoft.com/office/powerpoint/2010/main" val="4281733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0" y="609600"/>
            <a:ext cx="7772400" cy="731168"/>
          </a:xfrm>
        </p:spPr>
        <p:txBody>
          <a:bodyPr/>
          <a:lstStyle/>
          <a:p>
            <a:pPr algn="l"/>
            <a:r>
              <a:rPr lang="pt-BR" sz="2400" b="1" dirty="0"/>
              <a:t>Estados do Processo</a:t>
            </a:r>
            <a:br>
              <a:rPr lang="pt-BR" sz="2400" b="1" dirty="0"/>
            </a:br>
            <a:endParaRPr lang="pt-BR" sz="2400" b="1" dirty="0"/>
          </a:p>
        </p:txBody>
      </p:sp>
      <p:sp>
        <p:nvSpPr>
          <p:cNvPr id="3" name="Retângulo 2"/>
          <p:cNvSpPr/>
          <p:nvPr/>
        </p:nvSpPr>
        <p:spPr>
          <a:xfrm>
            <a:off x="539552" y="1268760"/>
            <a:ext cx="7992888" cy="2862322"/>
          </a:xfrm>
          <a:prstGeom prst="rect">
            <a:avLst/>
          </a:prstGeom>
        </p:spPr>
        <p:txBody>
          <a:bodyPr wrap="square">
            <a:spAutoFit/>
          </a:bodyPr>
          <a:lstStyle/>
          <a:p>
            <a:pPr algn="just"/>
            <a:r>
              <a:rPr lang="pt-BR" sz="2000" b="0" dirty="0" smtClean="0"/>
              <a:t>Em </a:t>
            </a:r>
            <a:r>
              <a:rPr lang="pt-BR" sz="2000" b="0" dirty="0"/>
              <a:t>um sistema </a:t>
            </a:r>
            <a:r>
              <a:rPr lang="pt-BR" sz="2000" b="0" dirty="0" err="1"/>
              <a:t>multiprogramável</a:t>
            </a:r>
            <a:r>
              <a:rPr lang="pt-BR" sz="2000" b="0" dirty="0"/>
              <a:t>, um processo não deve alocar exclusivamente a UCP, de forma </a:t>
            </a:r>
            <a:r>
              <a:rPr lang="pt-BR" sz="2000" b="0" dirty="0" smtClean="0"/>
              <a:t>que exista </a:t>
            </a:r>
            <a:r>
              <a:rPr lang="pt-BR" sz="2000" b="0" dirty="0"/>
              <a:t>um compartilhamento no uso do processador. Os processos passam por diferentes estados ao </a:t>
            </a:r>
            <a:r>
              <a:rPr lang="pt-BR" sz="2000" b="0" dirty="0" smtClean="0"/>
              <a:t>longo do </a:t>
            </a:r>
            <a:r>
              <a:rPr lang="pt-BR" sz="2000" b="0" dirty="0"/>
              <a:t>seu processamento, em função de eventos gerados pelo sistema operacional ou pelo próprio processo.</a:t>
            </a:r>
          </a:p>
          <a:p>
            <a:pPr algn="just"/>
            <a:r>
              <a:rPr lang="pt-BR" sz="2000" b="0" dirty="0"/>
              <a:t>Um processo ativo pode encontrar-se em três diferentes </a:t>
            </a:r>
            <a:r>
              <a:rPr lang="pt-BR" sz="2000" b="0" dirty="0" smtClean="0"/>
              <a:t>estados: Execução </a:t>
            </a:r>
            <a:r>
              <a:rPr lang="pt-BR" sz="2000" b="0" dirty="0"/>
              <a:t>(</a:t>
            </a:r>
            <a:r>
              <a:rPr lang="pt-BR" sz="2000" b="0" dirty="0" err="1"/>
              <a:t>running</a:t>
            </a:r>
            <a:r>
              <a:rPr lang="pt-BR" sz="2000" b="0" dirty="0" smtClean="0"/>
              <a:t>), </a:t>
            </a:r>
            <a:r>
              <a:rPr lang="pt-BR" sz="2000" b="0" dirty="0"/>
              <a:t>Pronto (</a:t>
            </a:r>
            <a:r>
              <a:rPr lang="pt-BR" sz="2000" b="0" dirty="0" err="1"/>
              <a:t>ready</a:t>
            </a:r>
            <a:r>
              <a:rPr lang="pt-BR" sz="2000" b="0" dirty="0" smtClean="0"/>
              <a:t>) e </a:t>
            </a:r>
            <a:r>
              <a:rPr lang="pt-BR" sz="2000" b="0" dirty="0"/>
              <a:t>Espera (</a:t>
            </a:r>
            <a:r>
              <a:rPr lang="pt-BR" sz="2000" b="0" dirty="0" err="1"/>
              <a:t>wait</a:t>
            </a:r>
            <a:r>
              <a:rPr lang="pt-BR" sz="2000" b="0" dirty="0" smtClean="0"/>
              <a:t>).</a:t>
            </a:r>
          </a:p>
          <a:p>
            <a:pPr algn="just"/>
            <a:endParaRPr lang="pt-BR" sz="2000" b="0" dirty="0"/>
          </a:p>
          <a:p>
            <a:pPr algn="just"/>
            <a:r>
              <a:rPr lang="pt-BR" sz="2000" dirty="0" smtClean="0"/>
              <a:t>Diagrama de transição entre os estados de um processo</a:t>
            </a:r>
            <a:endParaRPr lang="pt-BR" sz="2000" dirty="0"/>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038" y="4139902"/>
            <a:ext cx="50482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1733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95536" y="1196752"/>
            <a:ext cx="8496944" cy="5324535"/>
          </a:xfrm>
          <a:prstGeom prst="rect">
            <a:avLst/>
          </a:prstGeom>
        </p:spPr>
        <p:txBody>
          <a:bodyPr wrap="square">
            <a:spAutoFit/>
          </a:bodyPr>
          <a:lstStyle/>
          <a:p>
            <a:pPr algn="just"/>
            <a:r>
              <a:rPr lang="pt-BR" sz="2000" dirty="0" smtClean="0"/>
              <a:t>Rodando (Execução ou </a:t>
            </a:r>
            <a:r>
              <a:rPr lang="pt-BR" sz="2000" dirty="0" err="1" smtClean="0"/>
              <a:t>running</a:t>
            </a:r>
            <a:r>
              <a:rPr lang="pt-BR" sz="2000" dirty="0" smtClean="0"/>
              <a:t>)</a:t>
            </a:r>
            <a:r>
              <a:rPr lang="pt-BR" sz="2000" b="0" dirty="0" smtClean="0"/>
              <a:t>: nesse estado, o processo está sendo processado pela CPU. Somente um processo pode estar sendo executado em um dado instante. Os processos se alternam na utilização do processador. </a:t>
            </a:r>
          </a:p>
          <a:p>
            <a:pPr algn="just"/>
            <a:endParaRPr lang="pt-BR" sz="2000" b="0" dirty="0" smtClean="0"/>
          </a:p>
          <a:p>
            <a:pPr algn="just"/>
            <a:r>
              <a:rPr lang="pt-BR" sz="2000" b="0" dirty="0" smtClean="0"/>
              <a:t>• </a:t>
            </a:r>
            <a:r>
              <a:rPr lang="pt-BR" sz="2000" dirty="0" smtClean="0"/>
              <a:t>Pronto (</a:t>
            </a:r>
            <a:r>
              <a:rPr lang="pt-BR" sz="2000" dirty="0" err="1" smtClean="0"/>
              <a:t>ready</a:t>
            </a:r>
            <a:r>
              <a:rPr lang="pt-BR" sz="2000" dirty="0" smtClean="0"/>
              <a:t>):</a:t>
            </a:r>
            <a:r>
              <a:rPr lang="pt-BR" sz="2000" b="0" dirty="0" smtClean="0"/>
              <a:t> um processo está no estado de pronto quando aguarda apenas para ser executado. O Sistema Operacional é responsável por determinar a ordem e os critérios pelos quais os processos em estado de pronto devem fazer uso do processador. Em geral existem vários processos no sistema no estado de pronto organizados em listas encadeadas. </a:t>
            </a:r>
          </a:p>
          <a:p>
            <a:pPr algn="just"/>
            <a:endParaRPr lang="pt-BR" sz="2000" b="0" dirty="0" smtClean="0"/>
          </a:p>
          <a:p>
            <a:pPr algn="just"/>
            <a:r>
              <a:rPr lang="pt-BR" sz="2000" b="0" dirty="0" smtClean="0"/>
              <a:t>• </a:t>
            </a:r>
            <a:r>
              <a:rPr lang="pt-BR" sz="2000" dirty="0" smtClean="0"/>
              <a:t>Bloqueado (Espera ou </a:t>
            </a:r>
            <a:r>
              <a:rPr lang="pt-BR" sz="2000" dirty="0" err="1" smtClean="0"/>
              <a:t>wait</a:t>
            </a:r>
            <a:r>
              <a:rPr lang="pt-BR" sz="2000" dirty="0" smtClean="0"/>
              <a:t>):</a:t>
            </a:r>
            <a:r>
              <a:rPr lang="pt-BR" sz="2000" b="0" dirty="0" smtClean="0"/>
              <a:t> nesse estado, um processo aguarda por algum evento externo ou por algum recurso para prosseguir seu processamento. Como exemplo, podemos citar o término de uma operação de E/S ou a espera de uma determinada entrada de dados para continuar sua execução. O sistema organiza os vários processos no estado de espera também em listas encadeadas, separados por tipo de evento. Neste caso, quando um evento acontece, todos os processos da lista associada ao evento são transferidos para o estado de pronto. </a:t>
            </a:r>
            <a:endParaRPr lang="pt-BR" sz="2000" b="0" dirty="0"/>
          </a:p>
        </p:txBody>
      </p:sp>
      <p:sp>
        <p:nvSpPr>
          <p:cNvPr id="4" name="Título 1"/>
          <p:cNvSpPr>
            <a:spLocks noGrp="1"/>
          </p:cNvSpPr>
          <p:nvPr>
            <p:ph type="title"/>
          </p:nvPr>
        </p:nvSpPr>
        <p:spPr>
          <a:xfrm>
            <a:off x="685800" y="609600"/>
            <a:ext cx="7772400" cy="731168"/>
          </a:xfrm>
        </p:spPr>
        <p:txBody>
          <a:bodyPr/>
          <a:lstStyle/>
          <a:p>
            <a:pPr algn="l"/>
            <a:r>
              <a:rPr lang="pt-BR" sz="2400" b="1" dirty="0"/>
              <a:t>Estados do Processo</a:t>
            </a:r>
            <a:br>
              <a:rPr lang="pt-BR" sz="2400" b="1" dirty="0"/>
            </a:br>
            <a:endParaRPr lang="pt-BR" sz="2400" b="1" dirty="0"/>
          </a:p>
        </p:txBody>
      </p:sp>
    </p:spTree>
    <p:extLst>
      <p:ext uri="{BB962C8B-B14F-4D97-AF65-F5344CB8AC3E}">
        <p14:creationId xmlns:p14="http://schemas.microsoft.com/office/powerpoint/2010/main" val="3202326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65541" name="Rectangle 5"/>
          <p:cNvSpPr>
            <a:spLocks noChangeArrowheads="1"/>
          </p:cNvSpPr>
          <p:nvPr/>
        </p:nvSpPr>
        <p:spPr bwMode="auto">
          <a:xfrm>
            <a:off x="609600" y="612353"/>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dirty="0">
                <a:latin typeface="Arrus BT" charset="0"/>
                <a:cs typeface="Times New Roman" pitchFamily="18" charset="0"/>
              </a:rPr>
              <a:t> Mudanças de Estado do Processo</a:t>
            </a:r>
            <a:r>
              <a:rPr lang="en-US" altLang="pt-BR" sz="2800" b="1" dirty="0">
                <a:latin typeface="Arrus BT" charset="0"/>
                <a:cs typeface="Times New Roman" pitchFamily="18" charset="0"/>
              </a:rPr>
              <a:t> </a:t>
            </a:r>
            <a:endParaRPr lang="pt-BR" altLang="pt-BR" sz="2800" b="1" dirty="0">
              <a:latin typeface="Arrus BT" charset="0"/>
              <a:cs typeface="Times New Roman" pitchFamily="18" charset="0"/>
            </a:endParaRPr>
          </a:p>
          <a:p>
            <a:pPr>
              <a:spcBef>
                <a:spcPct val="50000"/>
              </a:spcBef>
              <a:buFont typeface="Wingdings" pitchFamily="2" charset="2"/>
              <a:buNone/>
            </a:pPr>
            <a:r>
              <a:rPr lang="pt-BR" altLang="pt-BR" sz="2800" b="1" dirty="0">
                <a:latin typeface="Arrus BT" charset="0"/>
                <a:cs typeface="Times New Roman" pitchFamily="18" charset="0"/>
              </a:rPr>
              <a:t>	</a:t>
            </a:r>
          </a:p>
        </p:txBody>
      </p:sp>
      <p:graphicFrame>
        <p:nvGraphicFramePr>
          <p:cNvPr id="65543" name="Object 7"/>
          <p:cNvGraphicFramePr>
            <a:graphicFrameLocks noChangeAspect="1"/>
          </p:cNvGraphicFramePr>
          <p:nvPr>
            <p:extLst>
              <p:ext uri="{D42A27DB-BD31-4B8C-83A1-F6EECF244321}">
                <p14:modId xmlns:p14="http://schemas.microsoft.com/office/powerpoint/2010/main" val="3709685493"/>
              </p:ext>
            </p:extLst>
          </p:nvPr>
        </p:nvGraphicFramePr>
        <p:xfrm>
          <a:off x="5292080" y="4332418"/>
          <a:ext cx="3312368" cy="2365518"/>
        </p:xfrm>
        <a:graphic>
          <a:graphicData uri="http://schemas.openxmlformats.org/presentationml/2006/ole">
            <mc:AlternateContent xmlns:mc="http://schemas.openxmlformats.org/markup-compatibility/2006">
              <mc:Choice xmlns:v="urn:schemas-microsoft-com:vml" Requires="v">
                <p:oleObj spid="_x0000_s100376" name="CorelDRAW" r:id="rId3" imgW="3619440" imgH="2869920" progId="CorelDRAW.Graphic.10">
                  <p:embed/>
                </p:oleObj>
              </mc:Choice>
              <mc:Fallback>
                <p:oleObj name="CorelDRAW" r:id="rId3" imgW="3619440" imgH="2869920"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4332418"/>
                        <a:ext cx="3312368" cy="2365518"/>
                      </a:xfrm>
                      <a:prstGeom prst="rect">
                        <a:avLst/>
                      </a:prstGeom>
                      <a:noFill/>
                      <a:ln>
                        <a:noFill/>
                      </a:ln>
                      <a:effectLst/>
                      <a:extLst/>
                    </p:spPr>
                  </p:pic>
                </p:oleObj>
              </mc:Fallback>
            </mc:AlternateContent>
          </a:graphicData>
        </a:graphic>
      </p:graphicFrame>
      <p:sp>
        <p:nvSpPr>
          <p:cNvPr id="2" name="Retângulo 1"/>
          <p:cNvSpPr/>
          <p:nvPr/>
        </p:nvSpPr>
        <p:spPr>
          <a:xfrm>
            <a:off x="107504" y="1153775"/>
            <a:ext cx="8928992" cy="4524315"/>
          </a:xfrm>
          <a:prstGeom prst="rect">
            <a:avLst/>
          </a:prstGeom>
        </p:spPr>
        <p:txBody>
          <a:bodyPr wrap="square">
            <a:spAutoFit/>
          </a:bodyPr>
          <a:lstStyle/>
          <a:p>
            <a:r>
              <a:rPr lang="pt-BR" sz="1800" b="0" dirty="0"/>
              <a:t>Um processo muda de estado durante seu processamento em função de eventos originados por ele próprio (eventos voluntários) ou pelo Sistema Operacional (eventos involuntários). Basicamente, existem quatro mudanças de estado que podem ocorrer a um processo: </a:t>
            </a:r>
            <a:endParaRPr lang="pt-BR" sz="1800" b="0" dirty="0" smtClean="0"/>
          </a:p>
          <a:p>
            <a:r>
              <a:rPr lang="pt-BR" sz="1800" b="0" dirty="0"/>
              <a:t>a) </a:t>
            </a:r>
            <a:r>
              <a:rPr lang="pt-BR" sz="1800" dirty="0"/>
              <a:t>Pronto – Rodando</a:t>
            </a:r>
            <a:r>
              <a:rPr lang="pt-BR" sz="1800" b="0" dirty="0"/>
              <a:t>: o Sistema Operacional seleciona um processo da fila de prontos para executar. </a:t>
            </a:r>
          </a:p>
          <a:p>
            <a:r>
              <a:rPr lang="pt-BR" sz="1800" b="0" dirty="0" smtClean="0"/>
              <a:t>b) </a:t>
            </a:r>
            <a:r>
              <a:rPr lang="pt-BR" sz="1800" dirty="0" smtClean="0"/>
              <a:t>Rodando </a:t>
            </a:r>
            <a:r>
              <a:rPr lang="pt-BR" sz="1800" dirty="0"/>
              <a:t>– Bloqueado</a:t>
            </a:r>
            <a:r>
              <a:rPr lang="pt-BR" sz="1800" b="0" dirty="0"/>
              <a:t>: essa transição ocorre por eventos gerados pelo próprio processo, como uma operação de E/S. </a:t>
            </a:r>
            <a:endParaRPr lang="pt-BR" sz="1800" b="0" dirty="0" smtClean="0"/>
          </a:p>
          <a:p>
            <a:r>
              <a:rPr lang="pt-BR" sz="1800" b="0" dirty="0" smtClean="0"/>
              <a:t>c) </a:t>
            </a:r>
            <a:r>
              <a:rPr lang="pt-BR" sz="1800" dirty="0" smtClean="0"/>
              <a:t>Bloqueado </a:t>
            </a:r>
            <a:r>
              <a:rPr lang="pt-BR" sz="1800" dirty="0"/>
              <a:t>– Pronto</a:t>
            </a:r>
            <a:r>
              <a:rPr lang="pt-BR" sz="1800" b="0" dirty="0"/>
              <a:t>: um processo passa de </a:t>
            </a:r>
            <a:r>
              <a:rPr lang="pt-BR" sz="1800" b="0" dirty="0" smtClean="0"/>
              <a:t>bloqueado </a:t>
            </a:r>
            <a:r>
              <a:rPr lang="pt-BR" sz="1800" b="0" dirty="0"/>
              <a:t>para pronto quando a operação solicitada </a:t>
            </a:r>
            <a:r>
              <a:rPr lang="pt-BR" sz="1800" b="0" dirty="0" smtClean="0"/>
              <a:t>é </a:t>
            </a:r>
            <a:r>
              <a:rPr lang="pt-BR" sz="1800" b="0" dirty="0"/>
              <a:t>atendida ou o recurso esperado é concedido</a:t>
            </a:r>
            <a:r>
              <a:rPr lang="pt-BR" sz="1800" b="0" dirty="0" smtClean="0"/>
              <a:t>.</a:t>
            </a:r>
          </a:p>
          <a:p>
            <a:r>
              <a:rPr lang="pt-BR" sz="1800" b="0" dirty="0"/>
              <a:t>d) </a:t>
            </a:r>
            <a:r>
              <a:rPr lang="pt-BR" sz="1800" dirty="0"/>
              <a:t>Rodando – Pronto</a:t>
            </a:r>
            <a:r>
              <a:rPr lang="pt-BR" sz="1800" b="0" dirty="0"/>
              <a:t>: um processo em execução passa para o estado de pronto por eventos gerados pelo sistema, como o término da fatia de tempo que </a:t>
            </a:r>
            <a:endParaRPr lang="pt-BR" sz="1800" b="0" dirty="0" smtClean="0"/>
          </a:p>
          <a:p>
            <a:r>
              <a:rPr lang="pt-BR" sz="1800" b="0" dirty="0" smtClean="0"/>
              <a:t>o </a:t>
            </a:r>
            <a:r>
              <a:rPr lang="pt-BR" sz="1800" b="0" dirty="0"/>
              <a:t>processo possui para sua execução. Nesse caso, </a:t>
            </a:r>
            <a:endParaRPr lang="pt-BR" sz="1800" b="0" dirty="0" smtClean="0"/>
          </a:p>
          <a:p>
            <a:r>
              <a:rPr lang="pt-BR" sz="1800" b="0" dirty="0" smtClean="0"/>
              <a:t>o </a:t>
            </a:r>
            <a:r>
              <a:rPr lang="pt-BR" sz="1800" b="0" dirty="0"/>
              <a:t>processo volta para a fila de pronto, </a:t>
            </a:r>
            <a:endParaRPr lang="pt-BR" sz="1800" b="0" dirty="0" smtClean="0"/>
          </a:p>
          <a:p>
            <a:r>
              <a:rPr lang="pt-BR" sz="1800" b="0" dirty="0" smtClean="0"/>
              <a:t>onde </a:t>
            </a:r>
            <a:r>
              <a:rPr lang="pt-BR" sz="1800" b="0" dirty="0"/>
              <a:t>aguarda por uma nova oportunidade </a:t>
            </a:r>
            <a:endParaRPr lang="pt-BR" sz="1800" b="0" dirty="0" smtClean="0"/>
          </a:p>
          <a:p>
            <a:r>
              <a:rPr lang="pt-BR" sz="1800" b="0" dirty="0" smtClean="0"/>
              <a:t>para </a:t>
            </a:r>
            <a:r>
              <a:rPr lang="pt-BR" sz="1800" b="0" dirty="0"/>
              <a:t>continuar seu processamento. </a:t>
            </a:r>
          </a:p>
          <a:p>
            <a:r>
              <a:rPr lang="pt-BR" sz="1800" b="0" dirty="0" smtClean="0"/>
              <a:t> </a:t>
            </a:r>
            <a:endParaRPr lang="pt-BR" sz="1800" b="0" dirty="0"/>
          </a:p>
        </p:txBody>
      </p:sp>
    </p:spTree>
    <p:extLst>
      <p:ext uri="{BB962C8B-B14F-4D97-AF65-F5344CB8AC3E}">
        <p14:creationId xmlns:p14="http://schemas.microsoft.com/office/powerpoint/2010/main" val="2079674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66565"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a:latin typeface="Arrus BT" charset="0"/>
                <a:cs typeface="Times New Roman" pitchFamily="18" charset="0"/>
              </a:rPr>
              <a:t> Mudanças de Estado do Processo </a:t>
            </a:r>
          </a:p>
          <a:p>
            <a:pPr>
              <a:spcBef>
                <a:spcPct val="50000"/>
              </a:spcBef>
              <a:buFont typeface="Wingdings" pitchFamily="2" charset="2"/>
              <a:buNone/>
            </a:pPr>
            <a:r>
              <a:rPr lang="pt-BR" altLang="pt-BR" sz="2800" b="1">
                <a:latin typeface="Arrus BT" charset="0"/>
                <a:cs typeface="Times New Roman" pitchFamily="18" charset="0"/>
              </a:rPr>
              <a:t>	</a:t>
            </a:r>
          </a:p>
        </p:txBody>
      </p:sp>
      <p:sp>
        <p:nvSpPr>
          <p:cNvPr id="66566" name="Text Box 6"/>
          <p:cNvSpPr txBox="1">
            <a:spLocks noChangeArrowheads="1"/>
          </p:cNvSpPr>
          <p:nvPr/>
        </p:nvSpPr>
        <p:spPr bwMode="auto">
          <a:xfrm>
            <a:off x="8494713" y="6400800"/>
            <a:ext cx="573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a:t>5/7</a:t>
            </a:r>
            <a:endParaRPr lang="en-US" altLang="pt-BR"/>
          </a:p>
        </p:txBody>
      </p:sp>
      <p:graphicFrame>
        <p:nvGraphicFramePr>
          <p:cNvPr id="66567" name="Object 7"/>
          <p:cNvGraphicFramePr>
            <a:graphicFrameLocks noChangeAspect="1"/>
          </p:cNvGraphicFramePr>
          <p:nvPr>
            <p:extLst>
              <p:ext uri="{D42A27DB-BD31-4B8C-83A1-F6EECF244321}">
                <p14:modId xmlns:p14="http://schemas.microsoft.com/office/powerpoint/2010/main" val="464195320"/>
              </p:ext>
            </p:extLst>
          </p:nvPr>
        </p:nvGraphicFramePr>
        <p:xfrm>
          <a:off x="4291186" y="1779587"/>
          <a:ext cx="4772025" cy="4621213"/>
        </p:xfrm>
        <a:graphic>
          <a:graphicData uri="http://schemas.openxmlformats.org/presentationml/2006/ole">
            <mc:AlternateContent xmlns:mc="http://schemas.openxmlformats.org/markup-compatibility/2006">
              <mc:Choice xmlns:v="urn:schemas-microsoft-com:vml" Requires="v">
                <p:oleObj spid="_x0000_s101400" name="CorelDRAW" r:id="rId3" imgW="4971960" imgH="4814640" progId="CorelDRAW.Graphic.10">
                  <p:embed/>
                </p:oleObj>
              </mc:Choice>
              <mc:Fallback>
                <p:oleObj name="CorelDRAW" r:id="rId3" imgW="4971960" imgH="4814640"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186" y="1779587"/>
                        <a:ext cx="4772025" cy="462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p:cNvSpPr txBox="1"/>
          <p:nvPr/>
        </p:nvSpPr>
        <p:spPr>
          <a:xfrm>
            <a:off x="107504" y="1700808"/>
            <a:ext cx="4320479" cy="2862322"/>
          </a:xfrm>
          <a:prstGeom prst="rect">
            <a:avLst/>
          </a:prstGeom>
          <a:noFill/>
        </p:spPr>
        <p:txBody>
          <a:bodyPr wrap="square" rtlCol="0">
            <a:spAutoFit/>
          </a:bodyPr>
          <a:lstStyle/>
          <a:p>
            <a:pPr algn="just"/>
            <a:r>
              <a:rPr lang="pt-BR" sz="2000" b="0" dirty="0" smtClean="0"/>
              <a:t>Um processo em estado de </a:t>
            </a:r>
            <a:r>
              <a:rPr lang="pt-BR" sz="2000" dirty="0" smtClean="0"/>
              <a:t>pronto ou em espera</a:t>
            </a:r>
            <a:r>
              <a:rPr lang="pt-BR" sz="2000" b="0" dirty="0" smtClean="0"/>
              <a:t> pode não se encontrar na memória principal. Essa condição ocorre quando não há espaço suficiente para todos os processos  e parte do contexto é levada para memória secundaria A técnica de swapping retira processos da memória principal e os traz de volta seguindo os critérios do S.O.</a:t>
            </a:r>
            <a:endParaRPr lang="pt-BR" sz="2000" b="0" dirty="0"/>
          </a:p>
        </p:txBody>
      </p:sp>
    </p:spTree>
    <p:extLst>
      <p:ext uri="{BB962C8B-B14F-4D97-AF65-F5344CB8AC3E}">
        <p14:creationId xmlns:p14="http://schemas.microsoft.com/office/powerpoint/2010/main" val="21359286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67589" name="Rectangle 5"/>
          <p:cNvSpPr>
            <a:spLocks noChangeArrowheads="1"/>
          </p:cNvSpPr>
          <p:nvPr/>
        </p:nvSpPr>
        <p:spPr bwMode="auto">
          <a:xfrm>
            <a:off x="609600" y="404664"/>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dirty="0">
                <a:latin typeface="Arrus BT" charset="0"/>
                <a:cs typeface="Times New Roman" pitchFamily="18" charset="0"/>
              </a:rPr>
              <a:t> Mudanças de Estado do Processo </a:t>
            </a:r>
          </a:p>
          <a:p>
            <a:pPr>
              <a:spcBef>
                <a:spcPct val="50000"/>
              </a:spcBef>
              <a:buFont typeface="Wingdings" pitchFamily="2" charset="2"/>
              <a:buNone/>
            </a:pPr>
            <a:r>
              <a:rPr lang="pt-BR" altLang="pt-BR" sz="2800" b="1" dirty="0">
                <a:latin typeface="Arrus BT" charset="0"/>
                <a:cs typeface="Times New Roman" pitchFamily="18" charset="0"/>
              </a:rPr>
              <a:t>	</a:t>
            </a:r>
          </a:p>
        </p:txBody>
      </p:sp>
      <p:graphicFrame>
        <p:nvGraphicFramePr>
          <p:cNvPr id="67591" name="Object 7"/>
          <p:cNvGraphicFramePr>
            <a:graphicFrameLocks noChangeAspect="1"/>
          </p:cNvGraphicFramePr>
          <p:nvPr>
            <p:extLst>
              <p:ext uri="{D42A27DB-BD31-4B8C-83A1-F6EECF244321}">
                <p14:modId xmlns:p14="http://schemas.microsoft.com/office/powerpoint/2010/main" val="4127706850"/>
              </p:ext>
            </p:extLst>
          </p:nvPr>
        </p:nvGraphicFramePr>
        <p:xfrm>
          <a:off x="1619671" y="4221088"/>
          <a:ext cx="6192689" cy="2592287"/>
        </p:xfrm>
        <a:graphic>
          <a:graphicData uri="http://schemas.openxmlformats.org/presentationml/2006/ole">
            <mc:AlternateContent xmlns:mc="http://schemas.openxmlformats.org/markup-compatibility/2006">
              <mc:Choice xmlns:v="urn:schemas-microsoft-com:vml" Requires="v">
                <p:oleObj spid="_x0000_s102424" name="CorelDRAW" r:id="rId3" imgW="5882400" imgH="2833200" progId="CorelDRAW.Graphic.10">
                  <p:embed/>
                </p:oleObj>
              </mc:Choice>
              <mc:Fallback>
                <p:oleObj name="CorelDRAW" r:id="rId3" imgW="5882400" imgH="2833200"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1" y="4221088"/>
                        <a:ext cx="6192689" cy="2592287"/>
                      </a:xfrm>
                      <a:prstGeom prst="rect">
                        <a:avLst/>
                      </a:prstGeom>
                      <a:noFill/>
                      <a:ln>
                        <a:noFill/>
                      </a:ln>
                      <a:effectLst/>
                      <a:extLst/>
                    </p:spPr>
                  </p:pic>
                </p:oleObj>
              </mc:Fallback>
            </mc:AlternateContent>
          </a:graphicData>
        </a:graphic>
      </p:graphicFrame>
      <p:sp>
        <p:nvSpPr>
          <p:cNvPr id="2" name="Retângulo 1"/>
          <p:cNvSpPr/>
          <p:nvPr/>
        </p:nvSpPr>
        <p:spPr>
          <a:xfrm>
            <a:off x="251520" y="887229"/>
            <a:ext cx="8712968" cy="3139321"/>
          </a:xfrm>
          <a:prstGeom prst="rect">
            <a:avLst/>
          </a:prstGeom>
        </p:spPr>
        <p:txBody>
          <a:bodyPr wrap="square">
            <a:spAutoFit/>
          </a:bodyPr>
          <a:lstStyle/>
          <a:p>
            <a:r>
              <a:rPr lang="pt-BR" sz="1800" b="0" dirty="0"/>
              <a:t>A criação de um processo ocorre a partir do momento em que o Sistema Operacional adiciona um novo PCB à sua estrutura e aloca um espaço de endereçamento na memória para uso. No caso da eliminação de um processo, todos os recursos associados ao processo são </a:t>
            </a:r>
            <a:r>
              <a:rPr lang="pt-BR" sz="1800" b="0" dirty="0" smtClean="0"/>
              <a:t>deslocados </a:t>
            </a:r>
            <a:r>
              <a:rPr lang="pt-BR" sz="1800" b="0" dirty="0"/>
              <a:t>e o PCB eliminado pelo Sistema Operacional. A criação de processos pode ocorre por diferentes razões: </a:t>
            </a:r>
            <a:endParaRPr lang="pt-BR" sz="1800" b="0" dirty="0" smtClean="0"/>
          </a:p>
          <a:p>
            <a:r>
              <a:rPr lang="pt-BR" sz="1800" dirty="0" err="1" smtClean="0"/>
              <a:t>logon</a:t>
            </a:r>
            <a:r>
              <a:rPr lang="pt-BR" sz="1800" dirty="0" smtClean="0"/>
              <a:t> </a:t>
            </a:r>
            <a:r>
              <a:rPr lang="pt-BR" sz="1800" dirty="0"/>
              <a:t>interativo</a:t>
            </a:r>
            <a:r>
              <a:rPr lang="pt-BR" sz="1800" b="0" dirty="0"/>
              <a:t>: desta forma, um processo é criado através do estabelecimento de uma sessão interativa por um usuário a partir de um terminal; </a:t>
            </a:r>
            <a:endParaRPr lang="pt-BR" sz="1800" b="0" dirty="0" smtClean="0"/>
          </a:p>
          <a:p>
            <a:r>
              <a:rPr lang="pt-BR" sz="1800" b="0" dirty="0" smtClean="0"/>
              <a:t>2</a:t>
            </a:r>
            <a:r>
              <a:rPr lang="pt-BR" sz="1800" b="0" dirty="0"/>
              <a:t>) </a:t>
            </a:r>
            <a:r>
              <a:rPr lang="pt-BR" sz="1800" dirty="0"/>
              <a:t>criação por um outro processo</a:t>
            </a:r>
            <a:r>
              <a:rPr lang="pt-BR" sz="1800" b="0" dirty="0"/>
              <a:t>: um processo já existente pode criar outros processos, sendo estes novos processos independentes ou </a:t>
            </a:r>
            <a:r>
              <a:rPr lang="pt-BR" sz="1800" b="0" dirty="0" err="1"/>
              <a:t>subprocessos</a:t>
            </a:r>
            <a:r>
              <a:rPr lang="pt-BR" sz="1800" b="0" dirty="0"/>
              <a:t>; </a:t>
            </a:r>
            <a:endParaRPr lang="pt-BR" sz="1800" b="0" dirty="0" smtClean="0"/>
          </a:p>
          <a:p>
            <a:r>
              <a:rPr lang="pt-BR" sz="1800" b="0" dirty="0" smtClean="0"/>
              <a:t>3</a:t>
            </a:r>
            <a:r>
              <a:rPr lang="pt-BR" sz="1800" b="0" dirty="0"/>
              <a:t>) </a:t>
            </a:r>
            <a:r>
              <a:rPr lang="pt-BR" sz="1800" dirty="0"/>
              <a:t>criação pelo sistema operacional:</a:t>
            </a:r>
            <a:r>
              <a:rPr lang="pt-BR" sz="1800" b="0" dirty="0"/>
              <a:t> o Sistema Operacional pode criar novos processos com o intuito de oferecer algum tipo de serviço. </a:t>
            </a:r>
          </a:p>
        </p:txBody>
      </p:sp>
    </p:spTree>
    <p:extLst>
      <p:ext uri="{BB962C8B-B14F-4D97-AF65-F5344CB8AC3E}">
        <p14:creationId xmlns:p14="http://schemas.microsoft.com/office/powerpoint/2010/main" val="2144284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07504" y="332656"/>
            <a:ext cx="8964488" cy="6247864"/>
          </a:xfrm>
          <a:prstGeom prst="rect">
            <a:avLst/>
          </a:prstGeom>
        </p:spPr>
        <p:txBody>
          <a:bodyPr wrap="square">
            <a:spAutoFit/>
          </a:bodyPr>
          <a:lstStyle/>
          <a:p>
            <a:pPr algn="just"/>
            <a:r>
              <a:rPr lang="pt-BR" sz="2000" b="0" dirty="0"/>
              <a:t>Depois de criado, um processo começa a executar e faz seu trabalho. </a:t>
            </a:r>
            <a:r>
              <a:rPr lang="pt-BR" sz="2000" b="0" dirty="0" smtClean="0"/>
              <a:t>Contudo, o </a:t>
            </a:r>
            <a:r>
              <a:rPr lang="pt-BR" sz="2000" b="0" dirty="0"/>
              <a:t>processo terminará, normalmente em razão de alguma das seguintes condições: </a:t>
            </a:r>
            <a:endParaRPr lang="pt-BR" sz="2000" b="0" dirty="0" smtClean="0"/>
          </a:p>
          <a:p>
            <a:pPr algn="just"/>
            <a:r>
              <a:rPr lang="pt-BR" sz="2000" b="0" dirty="0" smtClean="0"/>
              <a:t>1)Saída </a:t>
            </a:r>
            <a:r>
              <a:rPr lang="pt-BR" sz="2000" b="0" dirty="0"/>
              <a:t>normal (voluntária); </a:t>
            </a:r>
            <a:endParaRPr lang="pt-BR" sz="2000" b="0" dirty="0" smtClean="0"/>
          </a:p>
          <a:p>
            <a:pPr algn="just"/>
            <a:r>
              <a:rPr lang="pt-BR" sz="2000" b="0" dirty="0" smtClean="0"/>
              <a:t>2</a:t>
            </a:r>
            <a:r>
              <a:rPr lang="pt-BR" sz="2000" b="0" dirty="0"/>
              <a:t>) Saída por erro (voluntária); </a:t>
            </a:r>
            <a:endParaRPr lang="pt-BR" sz="2000" b="0" dirty="0" smtClean="0"/>
          </a:p>
          <a:p>
            <a:pPr algn="just"/>
            <a:r>
              <a:rPr lang="pt-BR" sz="2000" b="0" dirty="0" smtClean="0"/>
              <a:t>3</a:t>
            </a:r>
            <a:r>
              <a:rPr lang="pt-BR" sz="2000" b="0" dirty="0"/>
              <a:t>) Erro fatal (involuntário) </a:t>
            </a:r>
            <a:r>
              <a:rPr lang="pt-BR" sz="2000" b="0" dirty="0" smtClean="0"/>
              <a:t> </a:t>
            </a:r>
          </a:p>
          <a:p>
            <a:pPr algn="just"/>
            <a:r>
              <a:rPr lang="pt-BR" sz="2000" b="0" dirty="0" smtClean="0"/>
              <a:t>4</a:t>
            </a:r>
            <a:r>
              <a:rPr lang="pt-BR" sz="2000" b="0" dirty="0"/>
              <a:t>) Cancelamento por um outro processo (involuntário). </a:t>
            </a:r>
            <a:endParaRPr lang="pt-BR" sz="2000" b="0" dirty="0" smtClean="0"/>
          </a:p>
          <a:p>
            <a:pPr algn="just"/>
            <a:endParaRPr lang="pt-BR" sz="2000" b="0" dirty="0" smtClean="0"/>
          </a:p>
          <a:p>
            <a:pPr algn="just"/>
            <a:r>
              <a:rPr lang="pt-BR" sz="2000" b="0" dirty="0" smtClean="0"/>
              <a:t>Na </a:t>
            </a:r>
            <a:r>
              <a:rPr lang="pt-BR" sz="2000" b="0" dirty="0"/>
              <a:t>maioria das vezes, os processos terminam porque fizeram seu trabalho. Quando acaba de compilar o programa atribuído a ele, o compilador avisa ao sistema operacional que ele terminou. Programas baseados em tela suportam também o término voluntário. Processadores de texto, visualizadores da Web (browsers) e programas similares tem um ícone que o usuário pode clicar para dizer ao processo que remova quaisquer arquivos temporários que ele tenha aberto e então termine. </a:t>
            </a:r>
            <a:endParaRPr lang="pt-BR" sz="2000" b="0" dirty="0" smtClean="0"/>
          </a:p>
          <a:p>
            <a:pPr algn="just"/>
            <a:endParaRPr lang="pt-BR" sz="2000" b="0" dirty="0"/>
          </a:p>
          <a:p>
            <a:pPr algn="just"/>
            <a:r>
              <a:rPr lang="pt-BR" sz="2000" b="0" dirty="0" smtClean="0"/>
              <a:t>O </a:t>
            </a:r>
            <a:r>
              <a:rPr lang="pt-BR" sz="2000" dirty="0"/>
              <a:t>segundo motivo para término é que o processo descobre um erro</a:t>
            </a:r>
            <a:r>
              <a:rPr lang="pt-BR" sz="2000" b="0" dirty="0"/>
              <a:t>. Por exemplo, se um usuário digita um comando para compilar um arquivo que não existe, o compilador simplesmente emite uma chamada de saída ao sistema. Processos interativos com base na tela geralmente não fecham quando parâmetros errados são fornecidos. Em vez disso, uma caixa de diálogo aparece e pergunta ao usuário se ele quer tentar novamente.</a:t>
            </a:r>
          </a:p>
        </p:txBody>
      </p:sp>
    </p:spTree>
    <p:extLst>
      <p:ext uri="{BB962C8B-B14F-4D97-AF65-F5344CB8AC3E}">
        <p14:creationId xmlns:p14="http://schemas.microsoft.com/office/powerpoint/2010/main" val="27634358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Introdução - Processos</a:t>
            </a:r>
            <a:endParaRPr lang="pt-BR" dirty="0"/>
          </a:p>
        </p:txBody>
      </p:sp>
      <p:sp>
        <p:nvSpPr>
          <p:cNvPr id="3" name="Retângulo 2"/>
          <p:cNvSpPr/>
          <p:nvPr/>
        </p:nvSpPr>
        <p:spPr>
          <a:xfrm>
            <a:off x="467544" y="1744355"/>
            <a:ext cx="8136904" cy="5016758"/>
          </a:xfrm>
          <a:prstGeom prst="rect">
            <a:avLst/>
          </a:prstGeom>
        </p:spPr>
        <p:txBody>
          <a:bodyPr wrap="square">
            <a:spAutoFit/>
          </a:bodyPr>
          <a:lstStyle/>
          <a:p>
            <a:pPr algn="just"/>
            <a:r>
              <a:rPr lang="pt-BR" sz="2000" b="0" dirty="0"/>
              <a:t>A gerência de um ambiente </a:t>
            </a:r>
            <a:r>
              <a:rPr lang="pt-BR" sz="2000" b="0" dirty="0" err="1"/>
              <a:t>multiprogramável</a:t>
            </a:r>
            <a:r>
              <a:rPr lang="pt-BR" sz="2000" b="0" dirty="0"/>
              <a:t> é função exclusiva do sistema operacional que </a:t>
            </a:r>
            <a:r>
              <a:rPr lang="pt-BR" sz="2000" b="0" dirty="0" smtClean="0"/>
              <a:t>deve controlar </a:t>
            </a:r>
            <a:r>
              <a:rPr lang="pt-BR" sz="2000" b="0" dirty="0"/>
              <a:t>a execução dos diversos programas e o uso concorrente do processador e demais recursos.</a:t>
            </a:r>
          </a:p>
          <a:p>
            <a:pPr algn="just"/>
            <a:r>
              <a:rPr lang="pt-BR" sz="2000" b="0" dirty="0"/>
              <a:t>Para isso, um programa ao ser executado deve estar sempre associado a um processo. O conceito </a:t>
            </a:r>
            <a:r>
              <a:rPr lang="pt-BR" sz="2000" b="0" dirty="0" smtClean="0"/>
              <a:t>de processo </a:t>
            </a:r>
            <a:r>
              <a:rPr lang="pt-BR" sz="2000" b="0" dirty="0"/>
              <a:t>é a base para a implementação de um sistema </a:t>
            </a:r>
            <a:r>
              <a:rPr lang="pt-BR" sz="2000" b="0" dirty="0" err="1"/>
              <a:t>multiprogramável</a:t>
            </a:r>
            <a:r>
              <a:rPr lang="pt-BR" sz="2000" b="0" dirty="0"/>
              <a:t>.</a:t>
            </a:r>
          </a:p>
          <a:p>
            <a:pPr algn="just"/>
            <a:endParaRPr lang="pt-BR" sz="2000" b="0" dirty="0" smtClean="0"/>
          </a:p>
          <a:p>
            <a:pPr algn="just"/>
            <a:r>
              <a:rPr lang="pt-BR" sz="2000" b="0" dirty="0" smtClean="0"/>
              <a:t>A </a:t>
            </a:r>
            <a:r>
              <a:rPr lang="pt-BR" sz="2000" b="0" dirty="0"/>
              <a:t>gerência de processos é uma das principais funções de um sistema operacional, possibilitando </a:t>
            </a:r>
            <a:r>
              <a:rPr lang="pt-BR" sz="2000" b="0" dirty="0" smtClean="0"/>
              <a:t>aos programas </a:t>
            </a:r>
            <a:r>
              <a:rPr lang="pt-BR" sz="2000" b="0" dirty="0"/>
              <a:t>alocar recursos, compartilhar dados, trocar informações e sincronizar suas execuções. </a:t>
            </a:r>
            <a:r>
              <a:rPr lang="pt-BR" sz="2000" b="0" dirty="0" smtClean="0"/>
              <a:t>Nos sistemas </a:t>
            </a:r>
            <a:r>
              <a:rPr lang="pt-BR" sz="2000" b="0" dirty="0" err="1"/>
              <a:t>multiprogramáveis</a:t>
            </a:r>
            <a:r>
              <a:rPr lang="pt-BR" sz="2000" b="0" dirty="0"/>
              <a:t> os processos são executados concorrentemente, compartilhando o uso </a:t>
            </a:r>
            <a:r>
              <a:rPr lang="pt-BR" sz="2000" b="0" dirty="0" smtClean="0"/>
              <a:t>do processador</a:t>
            </a:r>
            <a:r>
              <a:rPr lang="pt-BR" sz="2000" b="0" dirty="0"/>
              <a:t>, memória principal e dispositivos de E/S, dentre outros recursos. Nos sistemas </a:t>
            </a:r>
            <a:r>
              <a:rPr lang="pt-BR" sz="2000" b="0" dirty="0" smtClean="0"/>
              <a:t>com múltiplos </a:t>
            </a:r>
            <a:r>
              <a:rPr lang="pt-BR" sz="2000" b="0" dirty="0"/>
              <a:t>processadores não só existe a concorrência de processos pelo uso do processador </a:t>
            </a:r>
            <a:r>
              <a:rPr lang="pt-BR" sz="2000" b="0" dirty="0" smtClean="0"/>
              <a:t>como também </a:t>
            </a:r>
            <a:r>
              <a:rPr lang="pt-BR" sz="2000" b="0" dirty="0"/>
              <a:t>a possibilidade de execução simultânea de processos nos diferentes processadores.</a:t>
            </a:r>
            <a:endParaRPr lang="pt-BR" sz="2000" dirty="0"/>
          </a:p>
        </p:txBody>
      </p:sp>
    </p:spTree>
    <p:extLst>
      <p:ext uri="{BB962C8B-B14F-4D97-AF65-F5344CB8AC3E}">
        <p14:creationId xmlns:p14="http://schemas.microsoft.com/office/powerpoint/2010/main" val="330181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232122" y="1268760"/>
            <a:ext cx="8588349" cy="2862322"/>
          </a:xfrm>
          <a:prstGeom prst="rect">
            <a:avLst/>
          </a:prstGeom>
        </p:spPr>
        <p:txBody>
          <a:bodyPr wrap="square">
            <a:spAutoFit/>
          </a:bodyPr>
          <a:lstStyle/>
          <a:p>
            <a:r>
              <a:rPr lang="pt-BR" sz="2000" b="0" dirty="0"/>
              <a:t>A terceira razão para o término é um erro causado pelo processo, muitas vezes por um erro de programa. Entre os vários exemplos estão a execução de uma instrução ilegal, a referência à memória inexistente ou a divisão por </a:t>
            </a:r>
            <a:r>
              <a:rPr lang="pt-BR" sz="2000" b="0" dirty="0" smtClean="0"/>
              <a:t>zero.</a:t>
            </a:r>
          </a:p>
          <a:p>
            <a:endParaRPr lang="pt-BR" sz="2000" b="0" dirty="0"/>
          </a:p>
          <a:p>
            <a:r>
              <a:rPr lang="pt-BR" sz="2000" b="0" dirty="0"/>
              <a:t>A última razão se dá quando um processo executa uma chamada ao sistema dizendo ao sistema operacional para cancelar algum outro processo. Em alguns sistemas, quando um processo termina, voluntariamente ou não, todos os processos criados por ele são imediatamente cancelados também. Contudo, nem o Unix nem o Windows funcionam dessa maneira.</a:t>
            </a:r>
          </a:p>
        </p:txBody>
      </p:sp>
    </p:spTree>
    <p:extLst>
      <p:ext uri="{BB962C8B-B14F-4D97-AF65-F5344CB8AC3E}">
        <p14:creationId xmlns:p14="http://schemas.microsoft.com/office/powerpoint/2010/main" val="6896310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68613"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a:latin typeface="Arrus BT" charset="0"/>
                <a:cs typeface="Times New Roman" pitchFamily="18" charset="0"/>
              </a:rPr>
              <a:t> Estrutura de Processos e Subprocessos</a:t>
            </a:r>
            <a:r>
              <a:rPr lang="en-US" altLang="pt-BR" sz="2800" b="1">
                <a:latin typeface="Arrus BT" charset="0"/>
                <a:cs typeface="Times New Roman" pitchFamily="18" charset="0"/>
              </a:rPr>
              <a:t> </a:t>
            </a:r>
            <a:endParaRPr lang="pt-BR" altLang="pt-BR" sz="2800" b="1">
              <a:latin typeface="Arrus BT" charset="0"/>
              <a:cs typeface="Times New Roman" pitchFamily="18" charset="0"/>
            </a:endParaRPr>
          </a:p>
          <a:p>
            <a:pPr>
              <a:spcBef>
                <a:spcPct val="50000"/>
              </a:spcBef>
              <a:buFont typeface="Wingdings" pitchFamily="2" charset="2"/>
              <a:buNone/>
            </a:pPr>
            <a:r>
              <a:rPr lang="pt-BR" altLang="pt-BR" sz="2800" b="1">
                <a:latin typeface="Arrus BT" charset="0"/>
                <a:cs typeface="Times New Roman" pitchFamily="18" charset="0"/>
              </a:rPr>
              <a:t>	</a:t>
            </a:r>
          </a:p>
        </p:txBody>
      </p:sp>
      <p:graphicFrame>
        <p:nvGraphicFramePr>
          <p:cNvPr id="68615" name="Object 7"/>
          <p:cNvGraphicFramePr>
            <a:graphicFrameLocks noChangeAspect="1"/>
          </p:cNvGraphicFramePr>
          <p:nvPr>
            <p:extLst>
              <p:ext uri="{D42A27DB-BD31-4B8C-83A1-F6EECF244321}">
                <p14:modId xmlns:p14="http://schemas.microsoft.com/office/powerpoint/2010/main" val="1411502294"/>
              </p:ext>
            </p:extLst>
          </p:nvPr>
        </p:nvGraphicFramePr>
        <p:xfrm>
          <a:off x="4775993" y="3395324"/>
          <a:ext cx="4188495" cy="3418052"/>
        </p:xfrm>
        <a:graphic>
          <a:graphicData uri="http://schemas.openxmlformats.org/presentationml/2006/ole">
            <mc:AlternateContent xmlns:mc="http://schemas.openxmlformats.org/markup-compatibility/2006">
              <mc:Choice xmlns:v="urn:schemas-microsoft-com:vml" Requires="v">
                <p:oleObj spid="_x0000_s103448" name="CorelDRAW" r:id="rId3" imgW="4537080" imgH="3702600" progId="CorelDRAW.Graphic.10">
                  <p:embed/>
                </p:oleObj>
              </mc:Choice>
              <mc:Fallback>
                <p:oleObj name="CorelDRAW" r:id="rId3" imgW="4537080" imgH="3702600"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993" y="3395324"/>
                        <a:ext cx="4188495" cy="3418052"/>
                      </a:xfrm>
                      <a:prstGeom prst="rect">
                        <a:avLst/>
                      </a:prstGeom>
                      <a:noFill/>
                      <a:ln>
                        <a:noFill/>
                      </a:ln>
                      <a:effectLst/>
                      <a:extLst/>
                    </p:spPr>
                  </p:pic>
                </p:oleObj>
              </mc:Fallback>
            </mc:AlternateContent>
          </a:graphicData>
        </a:graphic>
      </p:graphicFrame>
      <p:sp>
        <p:nvSpPr>
          <p:cNvPr id="2" name="Retângulo 1"/>
          <p:cNvSpPr/>
          <p:nvPr/>
        </p:nvSpPr>
        <p:spPr>
          <a:xfrm>
            <a:off x="107504" y="1412776"/>
            <a:ext cx="8712968" cy="2246769"/>
          </a:xfrm>
          <a:prstGeom prst="rect">
            <a:avLst/>
          </a:prstGeom>
        </p:spPr>
        <p:txBody>
          <a:bodyPr wrap="square">
            <a:spAutoFit/>
          </a:bodyPr>
          <a:lstStyle/>
          <a:p>
            <a:pPr algn="just"/>
            <a:r>
              <a:rPr lang="pt-BR" sz="2000" b="0" dirty="0"/>
              <a:t>Processos independentes, </a:t>
            </a:r>
            <a:r>
              <a:rPr lang="pt-BR" sz="2000" b="0" dirty="0" err="1"/>
              <a:t>subprocessos</a:t>
            </a:r>
            <a:r>
              <a:rPr lang="pt-BR" sz="2000" b="0" dirty="0"/>
              <a:t> e threads são maneiras diferentes de implementar a concorrência dentro de uma aplicação. Neste caso, busca-se subdividir o código em partes para trabalharem de forma cooperativa. Considere um banco de dados com produtos de uma grande loja onde vendedores fazem </a:t>
            </a:r>
            <a:r>
              <a:rPr lang="pt-BR" sz="2000" b="0" dirty="0" smtClean="0"/>
              <a:t>frequentes </a:t>
            </a:r>
            <a:r>
              <a:rPr lang="pt-BR" sz="2000" b="0" dirty="0"/>
              <a:t>consultas. Neste caso, a concorrência na aplicação proporciona um tempo de espera menor entre as consultas, melhorando o desempenho da aplicação e beneficiando os usuários. </a:t>
            </a:r>
          </a:p>
        </p:txBody>
      </p:sp>
    </p:spTree>
    <p:extLst>
      <p:ext uri="{BB962C8B-B14F-4D97-AF65-F5344CB8AC3E}">
        <p14:creationId xmlns:p14="http://schemas.microsoft.com/office/powerpoint/2010/main" val="800112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467544" y="692696"/>
            <a:ext cx="8280920" cy="3785652"/>
          </a:xfrm>
          <a:prstGeom prst="rect">
            <a:avLst/>
          </a:prstGeom>
        </p:spPr>
        <p:txBody>
          <a:bodyPr wrap="square">
            <a:spAutoFit/>
          </a:bodyPr>
          <a:lstStyle/>
          <a:p>
            <a:pPr algn="just"/>
            <a:r>
              <a:rPr lang="pt-BR" sz="2000" b="0" dirty="0"/>
              <a:t>O uso de processos independentes é a maneira mais simples de implementar a concorrência. Neste caso não existe vínculo do processo criado com seu criador. A criação de um processo independente exige a alocação de um PCB próprio. </a:t>
            </a:r>
            <a:r>
              <a:rPr lang="pt-BR" sz="2000" b="0" dirty="0" err="1"/>
              <a:t>Subprocessos</a:t>
            </a:r>
            <a:r>
              <a:rPr lang="pt-BR" sz="2000" b="0" dirty="0"/>
              <a:t> são processos criados dentro de uma estrutura hierárquica. Neste modo, o processo criador é denominado processo pai enquanto o novo processo é chamado de </a:t>
            </a:r>
            <a:r>
              <a:rPr lang="pt-BR" sz="2000" b="0" dirty="0" err="1"/>
              <a:t>subprocesso</a:t>
            </a:r>
            <a:r>
              <a:rPr lang="pt-BR" sz="2000" b="0" dirty="0"/>
              <a:t> ou processo </a:t>
            </a:r>
            <a:r>
              <a:rPr lang="pt-BR" sz="2000" b="0" dirty="0" smtClean="0"/>
              <a:t>filho.</a:t>
            </a:r>
          </a:p>
          <a:p>
            <a:pPr algn="just"/>
            <a:endParaRPr lang="pt-BR" sz="2000" b="0" dirty="0"/>
          </a:p>
          <a:p>
            <a:pPr algn="just"/>
            <a:r>
              <a:rPr lang="pt-BR" sz="2000" b="0" dirty="0" smtClean="0"/>
              <a:t>O </a:t>
            </a:r>
            <a:r>
              <a:rPr lang="pt-BR" sz="2000" b="0" dirty="0" err="1" smtClean="0"/>
              <a:t>subprocesso</a:t>
            </a:r>
            <a:r>
              <a:rPr lang="pt-BR" sz="2000" b="0" dirty="0"/>
              <a:t>, por sua vez, pode criar outras estruturas de </a:t>
            </a:r>
            <a:r>
              <a:rPr lang="pt-BR" sz="2000" b="0" dirty="0" err="1" smtClean="0"/>
              <a:t>subprocessos</a:t>
            </a:r>
            <a:r>
              <a:rPr lang="pt-BR" sz="2000" b="0" dirty="0"/>
              <a:t>. Uma característica desta implementação é a dependência existente entre o processo criador e o </a:t>
            </a:r>
            <a:r>
              <a:rPr lang="pt-BR" sz="2000" b="0" dirty="0" err="1" smtClean="0"/>
              <a:t>subprocesso</a:t>
            </a:r>
            <a:r>
              <a:rPr lang="pt-BR" sz="2000" b="0" dirty="0"/>
              <a:t>. Caso um processo pai deixe de existir, os </a:t>
            </a:r>
            <a:r>
              <a:rPr lang="pt-BR" sz="2000" b="0" dirty="0" err="1"/>
              <a:t>subprocessos</a:t>
            </a:r>
            <a:r>
              <a:rPr lang="pt-BR" sz="2000" b="0" dirty="0"/>
              <a:t> subordinados são automaticamente eliminados</a:t>
            </a:r>
            <a:r>
              <a:rPr lang="pt-BR" sz="2000" b="0" dirty="0" smtClean="0"/>
              <a:t>.</a:t>
            </a:r>
          </a:p>
          <a:p>
            <a:pPr algn="just"/>
            <a:endParaRPr lang="pt-BR" sz="2000" b="0" dirty="0" smtClean="0"/>
          </a:p>
        </p:txBody>
      </p:sp>
    </p:spTree>
    <p:extLst>
      <p:ext uri="{BB962C8B-B14F-4D97-AF65-F5344CB8AC3E}">
        <p14:creationId xmlns:p14="http://schemas.microsoft.com/office/powerpoint/2010/main" val="3434225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611560" y="476672"/>
            <a:ext cx="7920880" cy="4401205"/>
          </a:xfrm>
          <a:prstGeom prst="rect">
            <a:avLst/>
          </a:prstGeom>
        </p:spPr>
        <p:txBody>
          <a:bodyPr wrap="square">
            <a:spAutoFit/>
          </a:bodyPr>
          <a:lstStyle/>
          <a:p>
            <a:pPr algn="just"/>
            <a:endParaRPr lang="pt-BR" sz="2000" b="0" dirty="0" smtClean="0"/>
          </a:p>
          <a:p>
            <a:pPr algn="just"/>
            <a:r>
              <a:rPr lang="pt-BR" sz="2000" b="0" dirty="0"/>
              <a:t>Uma outra característica neste tipo de implementação é que </a:t>
            </a:r>
            <a:r>
              <a:rPr lang="pt-BR" sz="2000" b="0" dirty="0" err="1"/>
              <a:t>subprocessos</a:t>
            </a:r>
            <a:r>
              <a:rPr lang="pt-BR" sz="2000" b="0" dirty="0"/>
              <a:t> podem compartilhar quotas com o processo pai. O uso de processos independentes e </a:t>
            </a:r>
            <a:r>
              <a:rPr lang="pt-BR" sz="2000" b="0" dirty="0" err="1"/>
              <a:t>subprocessos</a:t>
            </a:r>
            <a:r>
              <a:rPr lang="pt-BR" sz="2000" b="0" dirty="0"/>
              <a:t> no desenvolvimento de aplicações concorrentes demanda consumo de diversos recursos do sistema. Sempre que um novo processo é criado, o sistema deve alocar recursos (contexto de hardware, de software e espaço de endereçamento), consumindo tempo de CPU. </a:t>
            </a:r>
          </a:p>
          <a:p>
            <a:pPr algn="just"/>
            <a:endParaRPr lang="pt-BR" sz="2000" b="0" dirty="0" smtClean="0"/>
          </a:p>
          <a:p>
            <a:pPr algn="just"/>
            <a:r>
              <a:rPr lang="pt-BR" sz="2000" b="0" dirty="0" smtClean="0"/>
              <a:t>No </a:t>
            </a:r>
            <a:r>
              <a:rPr lang="pt-BR" sz="2000" b="0" dirty="0"/>
              <a:t>momento do término dos processos, o Sistema Operacional também dispensa tempo para </a:t>
            </a:r>
            <a:r>
              <a:rPr lang="pt-BR" sz="2000" b="0" dirty="0" err="1"/>
              <a:t>desalocar</a:t>
            </a:r>
            <a:r>
              <a:rPr lang="pt-BR" sz="2000" b="0" dirty="0"/>
              <a:t> recursos previamente alocados. Outro problema é a comunicação e sincronização entre processos, considerada pouco eficiente, visto que cada processo possui seu próprio espaço de endereçamento</a:t>
            </a:r>
          </a:p>
        </p:txBody>
      </p:sp>
    </p:spTree>
    <p:extLst>
      <p:ext uri="{BB962C8B-B14F-4D97-AF65-F5344CB8AC3E}">
        <p14:creationId xmlns:p14="http://schemas.microsoft.com/office/powerpoint/2010/main" val="897279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69637"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a:latin typeface="Arrus BT" charset="0"/>
                <a:cs typeface="Times New Roman" pitchFamily="18" charset="0"/>
              </a:rPr>
              <a:t> Processo  Multithread</a:t>
            </a:r>
            <a:r>
              <a:rPr lang="en-US" altLang="pt-BR" sz="2800" b="1">
                <a:latin typeface="Arrus BT" charset="0"/>
                <a:cs typeface="Times New Roman" pitchFamily="18" charset="0"/>
              </a:rPr>
              <a:t> </a:t>
            </a:r>
            <a:endParaRPr lang="pt-BR" altLang="pt-BR" sz="2800" b="1">
              <a:latin typeface="Arrus BT" charset="0"/>
              <a:cs typeface="Times New Roman" pitchFamily="18" charset="0"/>
            </a:endParaRPr>
          </a:p>
          <a:p>
            <a:pPr>
              <a:spcBef>
                <a:spcPct val="50000"/>
              </a:spcBef>
              <a:buFont typeface="Wingdings" pitchFamily="2" charset="2"/>
              <a:buNone/>
            </a:pPr>
            <a:r>
              <a:rPr lang="pt-BR" altLang="pt-BR" sz="2800" b="1">
                <a:latin typeface="Arrus BT" charset="0"/>
                <a:cs typeface="Times New Roman" pitchFamily="18" charset="0"/>
              </a:rPr>
              <a:t>	</a:t>
            </a:r>
          </a:p>
        </p:txBody>
      </p:sp>
      <p:graphicFrame>
        <p:nvGraphicFramePr>
          <p:cNvPr id="69639" name="Object 7"/>
          <p:cNvGraphicFramePr>
            <a:graphicFrameLocks noChangeAspect="1"/>
          </p:cNvGraphicFramePr>
          <p:nvPr>
            <p:extLst>
              <p:ext uri="{D42A27DB-BD31-4B8C-83A1-F6EECF244321}">
                <p14:modId xmlns:p14="http://schemas.microsoft.com/office/powerpoint/2010/main" val="1516028930"/>
              </p:ext>
            </p:extLst>
          </p:nvPr>
        </p:nvGraphicFramePr>
        <p:xfrm>
          <a:off x="5004048" y="3212976"/>
          <a:ext cx="3888432" cy="3528392"/>
        </p:xfrm>
        <a:graphic>
          <a:graphicData uri="http://schemas.openxmlformats.org/presentationml/2006/ole">
            <mc:AlternateContent xmlns:mc="http://schemas.openxmlformats.org/markup-compatibility/2006">
              <mc:Choice xmlns:v="urn:schemas-microsoft-com:vml" Requires="v">
                <p:oleObj spid="_x0000_s104472" name="CorelDRAW" r:id="rId3" imgW="3261960" imgH="3155760" progId="CorelDRAW.Graphic.10">
                  <p:embed/>
                </p:oleObj>
              </mc:Choice>
              <mc:Fallback>
                <p:oleObj name="CorelDRAW" r:id="rId3" imgW="3261960" imgH="3155760"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212976"/>
                        <a:ext cx="3888432" cy="3528392"/>
                      </a:xfrm>
                      <a:prstGeom prst="rect">
                        <a:avLst/>
                      </a:prstGeom>
                      <a:noFill/>
                      <a:ln>
                        <a:noFill/>
                      </a:ln>
                      <a:effectLst/>
                      <a:extLst/>
                    </p:spPr>
                  </p:pic>
                </p:oleObj>
              </mc:Fallback>
            </mc:AlternateContent>
          </a:graphicData>
        </a:graphic>
      </p:graphicFrame>
      <p:sp>
        <p:nvSpPr>
          <p:cNvPr id="2" name="Retângulo 1"/>
          <p:cNvSpPr/>
          <p:nvPr/>
        </p:nvSpPr>
        <p:spPr>
          <a:xfrm>
            <a:off x="323528" y="1471424"/>
            <a:ext cx="8424936" cy="1938992"/>
          </a:xfrm>
          <a:prstGeom prst="rect">
            <a:avLst/>
          </a:prstGeom>
        </p:spPr>
        <p:txBody>
          <a:bodyPr wrap="square">
            <a:spAutoFit/>
          </a:bodyPr>
          <a:lstStyle/>
          <a:p>
            <a:pPr algn="just"/>
            <a:r>
              <a:rPr lang="pt-BR" sz="2000" b="0" dirty="0"/>
              <a:t>Uma outra característica neste tipo de implementação é que </a:t>
            </a:r>
            <a:r>
              <a:rPr lang="pt-BR" sz="2000" b="0" dirty="0" err="1"/>
              <a:t>subprocessos</a:t>
            </a:r>
            <a:r>
              <a:rPr lang="pt-BR" sz="2000" b="0" dirty="0"/>
              <a:t> podem compartilhar quotas com o processo pai. O uso de processos independentes e </a:t>
            </a:r>
            <a:r>
              <a:rPr lang="pt-BR" sz="2000" b="0" dirty="0" err="1"/>
              <a:t>subprocessos</a:t>
            </a:r>
            <a:r>
              <a:rPr lang="pt-BR" sz="2000" b="0" dirty="0"/>
              <a:t> no desenvolvimento de aplicações concorrentes demanda consumo de diversos recursos do sistema. Sempre que um novo processo é criado, o sistema deve alocar recursos (contexto de hardware, de software e espaço de endereçamento), consumindo tempo de CPU. </a:t>
            </a:r>
          </a:p>
        </p:txBody>
      </p:sp>
    </p:spTree>
    <p:extLst>
      <p:ext uri="{BB962C8B-B14F-4D97-AF65-F5344CB8AC3E}">
        <p14:creationId xmlns:p14="http://schemas.microsoft.com/office/powerpoint/2010/main" val="7501463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70661"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a:latin typeface="Arrus BT" charset="0"/>
                <a:cs typeface="Times New Roman" pitchFamily="18" charset="0"/>
              </a:rPr>
              <a:t> </a:t>
            </a:r>
            <a:r>
              <a:rPr lang="en-US" altLang="pt-BR" sz="2800" b="1">
                <a:latin typeface="Arrus BT" charset="0"/>
                <a:cs typeface="Times New Roman" pitchFamily="18" charset="0"/>
              </a:rPr>
              <a:t>Processos </a:t>
            </a:r>
            <a:r>
              <a:rPr lang="pt-BR" altLang="pt-BR" sz="2800" b="1">
                <a:latin typeface="Arrus BT" charset="0"/>
                <a:cs typeface="Times New Roman" pitchFamily="18" charset="0"/>
              </a:rPr>
              <a:t>F</a:t>
            </a:r>
            <a:r>
              <a:rPr lang="en-US" altLang="pt-BR" sz="2800" b="1">
                <a:latin typeface="Arrus BT" charset="0"/>
                <a:cs typeface="Times New Roman" pitchFamily="18" charset="0"/>
              </a:rPr>
              <a:t>oreground e </a:t>
            </a:r>
            <a:r>
              <a:rPr lang="pt-BR" altLang="pt-BR" sz="2800" b="1">
                <a:latin typeface="Arrus BT" charset="0"/>
                <a:cs typeface="Times New Roman" pitchFamily="18" charset="0"/>
              </a:rPr>
              <a:t>B</a:t>
            </a:r>
            <a:r>
              <a:rPr lang="en-US" altLang="pt-BR" sz="2800" b="1">
                <a:latin typeface="Arrus BT" charset="0"/>
                <a:cs typeface="Times New Roman" pitchFamily="18" charset="0"/>
              </a:rPr>
              <a:t>ackground </a:t>
            </a:r>
            <a:endParaRPr lang="pt-BR" altLang="pt-BR" sz="2800" b="1">
              <a:latin typeface="Arrus BT" charset="0"/>
              <a:cs typeface="Times New Roman" pitchFamily="18" charset="0"/>
            </a:endParaRPr>
          </a:p>
          <a:p>
            <a:pPr>
              <a:spcBef>
                <a:spcPct val="50000"/>
              </a:spcBef>
              <a:buFont typeface="Wingdings" pitchFamily="2" charset="2"/>
              <a:buNone/>
            </a:pPr>
            <a:r>
              <a:rPr lang="pt-BR" altLang="pt-BR" sz="2800" b="1">
                <a:latin typeface="Arrus BT" charset="0"/>
                <a:cs typeface="Times New Roman" pitchFamily="18" charset="0"/>
              </a:rPr>
              <a:t>	</a:t>
            </a:r>
          </a:p>
        </p:txBody>
      </p:sp>
      <p:graphicFrame>
        <p:nvGraphicFramePr>
          <p:cNvPr id="70663" name="Object 7"/>
          <p:cNvGraphicFramePr>
            <a:graphicFrameLocks noChangeAspect="1"/>
          </p:cNvGraphicFramePr>
          <p:nvPr>
            <p:extLst>
              <p:ext uri="{D42A27DB-BD31-4B8C-83A1-F6EECF244321}">
                <p14:modId xmlns:p14="http://schemas.microsoft.com/office/powerpoint/2010/main" val="3924542403"/>
              </p:ext>
            </p:extLst>
          </p:nvPr>
        </p:nvGraphicFramePr>
        <p:xfrm>
          <a:off x="1259632" y="3674060"/>
          <a:ext cx="6729462" cy="2996615"/>
        </p:xfrm>
        <a:graphic>
          <a:graphicData uri="http://schemas.openxmlformats.org/presentationml/2006/ole">
            <mc:AlternateContent xmlns:mc="http://schemas.openxmlformats.org/markup-compatibility/2006">
              <mc:Choice xmlns:v="urn:schemas-microsoft-com:vml" Requires="v">
                <p:oleObj spid="_x0000_s105496" name="CorelDRAW" r:id="rId3" imgW="5698440" imgH="2889000" progId="CorelDRAW.Graphic.10">
                  <p:embed/>
                </p:oleObj>
              </mc:Choice>
              <mc:Fallback>
                <p:oleObj name="CorelDRAW" r:id="rId3" imgW="5698440" imgH="2889000"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3674060"/>
                        <a:ext cx="6729462" cy="2996615"/>
                      </a:xfrm>
                      <a:prstGeom prst="rect">
                        <a:avLst/>
                      </a:prstGeom>
                      <a:noFill/>
                      <a:ln>
                        <a:noFill/>
                      </a:ln>
                      <a:effectLst/>
                      <a:extLst/>
                    </p:spPr>
                  </p:pic>
                </p:oleObj>
              </mc:Fallback>
            </mc:AlternateContent>
          </a:graphicData>
        </a:graphic>
      </p:graphicFrame>
      <p:sp>
        <p:nvSpPr>
          <p:cNvPr id="2" name="Retângulo 1"/>
          <p:cNvSpPr/>
          <p:nvPr/>
        </p:nvSpPr>
        <p:spPr>
          <a:xfrm>
            <a:off x="395064" y="1268760"/>
            <a:ext cx="8425408" cy="2308324"/>
          </a:xfrm>
          <a:prstGeom prst="rect">
            <a:avLst/>
          </a:prstGeom>
        </p:spPr>
        <p:txBody>
          <a:bodyPr wrap="square">
            <a:spAutoFit/>
          </a:bodyPr>
          <a:lstStyle/>
          <a:p>
            <a:pPr algn="just"/>
            <a:r>
              <a:rPr lang="pt-BR" sz="2000" b="0" dirty="0"/>
              <a:t>Um processo de primeiro plano (interativo- (</a:t>
            </a:r>
            <a:r>
              <a:rPr lang="pt-BR" sz="2000" b="0" dirty="0" smtClean="0"/>
              <a:t>FOREGROUND) </a:t>
            </a:r>
            <a:r>
              <a:rPr lang="pt-BR" sz="2000" b="0" dirty="0"/>
              <a:t>é aquele que permite a comunicação direta do usuário com o processo durante o seu processamento. </a:t>
            </a:r>
            <a:endParaRPr lang="pt-BR" sz="2000" b="0" dirty="0" smtClean="0"/>
          </a:p>
          <a:p>
            <a:pPr algn="just"/>
            <a:r>
              <a:rPr lang="pt-BR" sz="2000" b="0" dirty="0" smtClean="0"/>
              <a:t>Um </a:t>
            </a:r>
            <a:r>
              <a:rPr lang="pt-BR" sz="2000" b="0" dirty="0"/>
              <a:t>processo de segundo plano (BACKGROUND) é aquele onde não existe a comunicação com o usuário durante o seu processamento. Neste caso, os canais de E/S não estão associados a nenhum dispositivo de E/S interativo, mas em geral a arquivos de E/S. </a:t>
            </a:r>
          </a:p>
        </p:txBody>
      </p:sp>
    </p:spTree>
    <p:extLst>
      <p:ext uri="{BB962C8B-B14F-4D97-AF65-F5344CB8AC3E}">
        <p14:creationId xmlns:p14="http://schemas.microsoft.com/office/powerpoint/2010/main" val="23253017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71685"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dirty="0">
                <a:latin typeface="Arrus BT" charset="0"/>
                <a:cs typeface="Times New Roman" pitchFamily="18" charset="0"/>
              </a:rPr>
              <a:t> </a:t>
            </a:r>
            <a:r>
              <a:rPr lang="pt-BR" altLang="pt-BR" sz="2800" b="1" dirty="0" err="1">
                <a:latin typeface="Arrus BT" charset="0"/>
                <a:cs typeface="Times New Roman" pitchFamily="18" charset="0"/>
              </a:rPr>
              <a:t>Pipe</a:t>
            </a:r>
            <a:r>
              <a:rPr lang="en-US" altLang="pt-BR" sz="2800" b="1" dirty="0">
                <a:latin typeface="Arrus BT" charset="0"/>
                <a:cs typeface="Times New Roman" pitchFamily="18" charset="0"/>
              </a:rPr>
              <a:t> </a:t>
            </a:r>
            <a:endParaRPr lang="pt-BR" altLang="pt-BR" sz="2800" b="1" dirty="0">
              <a:latin typeface="Arrus BT" charset="0"/>
              <a:cs typeface="Times New Roman" pitchFamily="18" charset="0"/>
            </a:endParaRPr>
          </a:p>
          <a:p>
            <a:pPr>
              <a:spcBef>
                <a:spcPct val="50000"/>
              </a:spcBef>
              <a:buFont typeface="Wingdings" pitchFamily="2" charset="2"/>
              <a:buNone/>
            </a:pPr>
            <a:r>
              <a:rPr lang="pt-BR" altLang="pt-BR" sz="2800" b="1" dirty="0">
                <a:latin typeface="Arrus BT" charset="0"/>
                <a:cs typeface="Times New Roman" pitchFamily="18" charset="0"/>
              </a:rPr>
              <a:t>	</a:t>
            </a:r>
          </a:p>
        </p:txBody>
      </p:sp>
      <p:graphicFrame>
        <p:nvGraphicFramePr>
          <p:cNvPr id="71687" name="Object 7"/>
          <p:cNvGraphicFramePr>
            <a:graphicFrameLocks noChangeAspect="1"/>
          </p:cNvGraphicFramePr>
          <p:nvPr>
            <p:extLst>
              <p:ext uri="{D42A27DB-BD31-4B8C-83A1-F6EECF244321}">
                <p14:modId xmlns:p14="http://schemas.microsoft.com/office/powerpoint/2010/main" val="742025327"/>
              </p:ext>
            </p:extLst>
          </p:nvPr>
        </p:nvGraphicFramePr>
        <p:xfrm>
          <a:off x="990600" y="3261767"/>
          <a:ext cx="7620000" cy="2903537"/>
        </p:xfrm>
        <a:graphic>
          <a:graphicData uri="http://schemas.openxmlformats.org/presentationml/2006/ole">
            <mc:AlternateContent xmlns:mc="http://schemas.openxmlformats.org/markup-compatibility/2006">
              <mc:Choice xmlns:v="urn:schemas-microsoft-com:vml" Requires="v">
                <p:oleObj spid="_x0000_s106520" name="CorelDRAW" r:id="rId3" imgW="5598720" imgH="2133720" progId="CorelDRAW.Graphic.10">
                  <p:embed/>
                </p:oleObj>
              </mc:Choice>
              <mc:Fallback>
                <p:oleObj name="CorelDRAW" r:id="rId3" imgW="5598720" imgH="2133720"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261767"/>
                        <a:ext cx="7620000" cy="290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p:cNvSpPr txBox="1"/>
          <p:nvPr/>
        </p:nvSpPr>
        <p:spPr>
          <a:xfrm>
            <a:off x="1298831" y="1556792"/>
            <a:ext cx="7031605" cy="1015663"/>
          </a:xfrm>
          <a:prstGeom prst="rect">
            <a:avLst/>
          </a:prstGeom>
          <a:noFill/>
        </p:spPr>
        <p:txBody>
          <a:bodyPr wrap="none" rtlCol="0">
            <a:spAutoFit/>
          </a:bodyPr>
          <a:lstStyle/>
          <a:p>
            <a:pPr algn="just"/>
            <a:r>
              <a:rPr lang="pt-BR" sz="2000" b="0" dirty="0" smtClean="0"/>
              <a:t>É possível associar o canal de saída de um processo ao canal de </a:t>
            </a:r>
          </a:p>
          <a:p>
            <a:pPr algn="just"/>
            <a:r>
              <a:rPr lang="pt-BR" sz="2000" b="0" dirty="0" smtClean="0"/>
              <a:t>entrada de um outro processo. A técnica de </a:t>
            </a:r>
            <a:r>
              <a:rPr lang="pt-BR" sz="2000" b="0" dirty="0" err="1" smtClean="0"/>
              <a:t>Pipe</a:t>
            </a:r>
            <a:r>
              <a:rPr lang="pt-BR" sz="2000" b="0" dirty="0" smtClean="0"/>
              <a:t> permite ligar dois </a:t>
            </a:r>
          </a:p>
          <a:p>
            <a:pPr algn="just"/>
            <a:r>
              <a:rPr lang="pt-BR" sz="2000" b="0" dirty="0" smtClean="0"/>
              <a:t>Processos. </a:t>
            </a:r>
            <a:endParaRPr lang="pt-BR" sz="2000" b="0" dirty="0"/>
          </a:p>
        </p:txBody>
      </p:sp>
    </p:spTree>
    <p:extLst>
      <p:ext uri="{BB962C8B-B14F-4D97-AF65-F5344CB8AC3E}">
        <p14:creationId xmlns:p14="http://schemas.microsoft.com/office/powerpoint/2010/main" val="1242901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72709"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a:latin typeface="Arrus BT" charset="0"/>
                <a:cs typeface="Times New Roman" pitchFamily="18" charset="0"/>
              </a:rPr>
              <a:t> </a:t>
            </a:r>
            <a:r>
              <a:rPr lang="en-US" altLang="pt-BR" sz="2800" b="1">
                <a:latin typeface="Arrus BT" charset="0"/>
                <a:cs typeface="Times New Roman" pitchFamily="18" charset="0"/>
              </a:rPr>
              <a:t>Processos CPU-bound x I/O-bound </a:t>
            </a:r>
            <a:endParaRPr lang="pt-BR" altLang="pt-BR" sz="2800" b="1">
              <a:latin typeface="Arrus BT" charset="0"/>
              <a:cs typeface="Times New Roman" pitchFamily="18" charset="0"/>
            </a:endParaRPr>
          </a:p>
          <a:p>
            <a:pPr>
              <a:spcBef>
                <a:spcPct val="50000"/>
              </a:spcBef>
              <a:buFont typeface="Wingdings" pitchFamily="2" charset="2"/>
              <a:buNone/>
            </a:pPr>
            <a:r>
              <a:rPr lang="pt-BR" altLang="pt-BR" sz="2800" b="1">
                <a:latin typeface="Arrus BT" charset="0"/>
                <a:cs typeface="Times New Roman" pitchFamily="18" charset="0"/>
              </a:rPr>
              <a:t>	</a:t>
            </a:r>
          </a:p>
        </p:txBody>
      </p:sp>
      <p:graphicFrame>
        <p:nvGraphicFramePr>
          <p:cNvPr id="72711" name="Object 7"/>
          <p:cNvGraphicFramePr>
            <a:graphicFrameLocks noChangeAspect="1"/>
          </p:cNvGraphicFramePr>
          <p:nvPr>
            <p:extLst>
              <p:ext uri="{D42A27DB-BD31-4B8C-83A1-F6EECF244321}">
                <p14:modId xmlns:p14="http://schemas.microsoft.com/office/powerpoint/2010/main" val="725623162"/>
              </p:ext>
            </p:extLst>
          </p:nvPr>
        </p:nvGraphicFramePr>
        <p:xfrm>
          <a:off x="609600" y="4079577"/>
          <a:ext cx="8305800" cy="2517775"/>
        </p:xfrm>
        <a:graphic>
          <a:graphicData uri="http://schemas.openxmlformats.org/presentationml/2006/ole">
            <mc:AlternateContent xmlns:mc="http://schemas.openxmlformats.org/markup-compatibility/2006">
              <mc:Choice xmlns:v="urn:schemas-microsoft-com:vml" Requires="v">
                <p:oleObj spid="_x0000_s107544" name="CorelDRAW" r:id="rId3" imgW="5207400" imgH="1577520" progId="CorelDRAW.Graphic.10">
                  <p:embed/>
                </p:oleObj>
              </mc:Choice>
              <mc:Fallback>
                <p:oleObj name="CorelDRAW" r:id="rId3" imgW="5207400" imgH="1577520"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079577"/>
                        <a:ext cx="8305800"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tângulo 1"/>
          <p:cNvSpPr/>
          <p:nvPr/>
        </p:nvSpPr>
        <p:spPr>
          <a:xfrm>
            <a:off x="251520" y="1556792"/>
            <a:ext cx="8569424" cy="2308324"/>
          </a:xfrm>
          <a:prstGeom prst="rect">
            <a:avLst/>
          </a:prstGeom>
        </p:spPr>
        <p:txBody>
          <a:bodyPr wrap="square">
            <a:spAutoFit/>
          </a:bodyPr>
          <a:lstStyle/>
          <a:p>
            <a:pPr algn="just"/>
            <a:r>
              <a:rPr lang="pt-BR" sz="1800" b="0" dirty="0"/>
              <a:t>Esta classificação se dá de acordo com a utilização do processador e dos dispositivos de E/S. Um processo é definido como limitado por CPU quando passa a maior parte do tempo no estado de execução, ou seja, utilizando o processador. Como exemplo temos os processos utilizados em aplicações científicas que efetuam muitos cálculos. Um processo é limitado por E/S quando passa a maior parte do tempo no estado bloqueado, pois realiza um elevado número de operações de E/S. Esse tipo de processo é encontrado em aplicações comerciais, que se baseiam em leitura, processamento e gravação. Os processos interativos também são exemplos de processos limitados por E/S.</a:t>
            </a:r>
          </a:p>
        </p:txBody>
      </p:sp>
    </p:spTree>
    <p:extLst>
      <p:ext uri="{BB962C8B-B14F-4D97-AF65-F5344CB8AC3E}">
        <p14:creationId xmlns:p14="http://schemas.microsoft.com/office/powerpoint/2010/main" val="14487007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73733"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dirty="0">
                <a:latin typeface="Arrus BT" charset="0"/>
                <a:cs typeface="Times New Roman" pitchFamily="18" charset="0"/>
              </a:rPr>
              <a:t> Uso de Sinais</a:t>
            </a:r>
            <a:r>
              <a:rPr lang="en-US" altLang="pt-BR" sz="2800" b="1" dirty="0">
                <a:latin typeface="Arrus BT" charset="0"/>
                <a:cs typeface="Times New Roman" pitchFamily="18" charset="0"/>
              </a:rPr>
              <a:t> </a:t>
            </a:r>
            <a:endParaRPr lang="pt-BR" altLang="pt-BR" sz="2800" b="1" dirty="0">
              <a:latin typeface="Arrus BT" charset="0"/>
              <a:cs typeface="Times New Roman" pitchFamily="18" charset="0"/>
            </a:endParaRPr>
          </a:p>
          <a:p>
            <a:pPr>
              <a:spcBef>
                <a:spcPct val="50000"/>
              </a:spcBef>
              <a:buFont typeface="Wingdings" pitchFamily="2" charset="2"/>
              <a:buNone/>
            </a:pPr>
            <a:r>
              <a:rPr lang="pt-BR" altLang="pt-BR" sz="2800" b="1" dirty="0">
                <a:latin typeface="Arrus BT" charset="0"/>
                <a:cs typeface="Times New Roman" pitchFamily="18" charset="0"/>
              </a:rPr>
              <a:t>	</a:t>
            </a:r>
          </a:p>
        </p:txBody>
      </p:sp>
      <p:graphicFrame>
        <p:nvGraphicFramePr>
          <p:cNvPr id="73735" name="Object 7"/>
          <p:cNvGraphicFramePr>
            <a:graphicFrameLocks noChangeAspect="1"/>
          </p:cNvGraphicFramePr>
          <p:nvPr>
            <p:extLst>
              <p:ext uri="{D42A27DB-BD31-4B8C-83A1-F6EECF244321}">
                <p14:modId xmlns:p14="http://schemas.microsoft.com/office/powerpoint/2010/main" val="1798362663"/>
              </p:ext>
            </p:extLst>
          </p:nvPr>
        </p:nvGraphicFramePr>
        <p:xfrm>
          <a:off x="1066800" y="4443437"/>
          <a:ext cx="7620000" cy="1793875"/>
        </p:xfrm>
        <a:graphic>
          <a:graphicData uri="http://schemas.openxmlformats.org/presentationml/2006/ole">
            <mc:AlternateContent xmlns:mc="http://schemas.openxmlformats.org/markup-compatibility/2006">
              <mc:Choice xmlns:v="urn:schemas-microsoft-com:vml" Requires="v">
                <p:oleObj spid="_x0000_s108568" name="CorelDRAW" r:id="rId3" imgW="5099040" imgH="1199880" progId="CorelDRAW.Graphic.10">
                  <p:embed/>
                </p:oleObj>
              </mc:Choice>
              <mc:Fallback>
                <p:oleObj name="CorelDRAW" r:id="rId3" imgW="5099040" imgH="1199880"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443437"/>
                        <a:ext cx="76200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CaixaDeTexto 1"/>
          <p:cNvSpPr txBox="1"/>
          <p:nvPr/>
        </p:nvSpPr>
        <p:spPr>
          <a:xfrm>
            <a:off x="587325" y="1998663"/>
            <a:ext cx="7281160" cy="1323439"/>
          </a:xfrm>
          <a:prstGeom prst="rect">
            <a:avLst/>
          </a:prstGeom>
          <a:noFill/>
        </p:spPr>
        <p:txBody>
          <a:bodyPr wrap="none" rtlCol="0">
            <a:spAutoFit/>
          </a:bodyPr>
          <a:lstStyle/>
          <a:p>
            <a:r>
              <a:rPr lang="pt-BR" sz="2000" b="0" dirty="0" smtClean="0"/>
              <a:t> </a:t>
            </a:r>
            <a:r>
              <a:rPr lang="pt-BR" sz="2000" b="0" dirty="0"/>
              <a:t>Sinais é um mecanismo que permite notificar processos </a:t>
            </a:r>
            <a:endParaRPr lang="pt-BR" sz="2000" b="0" dirty="0" smtClean="0"/>
          </a:p>
          <a:p>
            <a:r>
              <a:rPr lang="pt-BR" sz="2000" b="0" dirty="0" smtClean="0"/>
              <a:t>de </a:t>
            </a:r>
            <a:r>
              <a:rPr lang="pt-BR" sz="2000" b="0" dirty="0"/>
              <a:t>eventos gerados pelo sistema operacional ou por outros processos</a:t>
            </a:r>
            <a:r>
              <a:rPr lang="pt-BR" sz="2000" b="0" dirty="0" smtClean="0"/>
              <a:t>.</a:t>
            </a:r>
          </a:p>
          <a:p>
            <a:r>
              <a:rPr lang="pt-BR" sz="2000" b="0" dirty="0" smtClean="0"/>
              <a:t> </a:t>
            </a:r>
            <a:r>
              <a:rPr lang="pt-BR" sz="2000" b="0" dirty="0"/>
              <a:t>O uso de sinais é fundamental para a gerência de processos, </a:t>
            </a:r>
            <a:endParaRPr lang="pt-BR" sz="2000" b="0" dirty="0" smtClean="0"/>
          </a:p>
          <a:p>
            <a:r>
              <a:rPr lang="pt-BR" sz="2000" b="0" dirty="0" smtClean="0"/>
              <a:t>além </a:t>
            </a:r>
            <a:r>
              <a:rPr lang="pt-BR" sz="2000" b="0" dirty="0"/>
              <a:t>de possibilitar a comunicação e sincronização entre processos.</a:t>
            </a:r>
          </a:p>
        </p:txBody>
      </p:sp>
    </p:spTree>
    <p:extLst>
      <p:ext uri="{BB962C8B-B14F-4D97-AF65-F5344CB8AC3E}">
        <p14:creationId xmlns:p14="http://schemas.microsoft.com/office/powerpoint/2010/main" val="2334168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74757"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a:latin typeface="Arrus BT" charset="0"/>
                <a:cs typeface="Times New Roman" pitchFamily="18" charset="0"/>
              </a:rPr>
              <a:t> Sinais, Interrupções e Exceções</a:t>
            </a:r>
            <a:r>
              <a:rPr lang="en-US" altLang="pt-BR" sz="2800" b="1">
                <a:latin typeface="Arrus BT" charset="0"/>
                <a:cs typeface="Times New Roman" pitchFamily="18" charset="0"/>
              </a:rPr>
              <a:t> </a:t>
            </a:r>
            <a:endParaRPr lang="pt-BR" altLang="pt-BR" sz="2800" b="1">
              <a:latin typeface="Arrus BT" charset="0"/>
              <a:cs typeface="Times New Roman" pitchFamily="18" charset="0"/>
            </a:endParaRPr>
          </a:p>
          <a:p>
            <a:pPr>
              <a:spcBef>
                <a:spcPct val="50000"/>
              </a:spcBef>
              <a:buFont typeface="Wingdings" pitchFamily="2" charset="2"/>
              <a:buNone/>
            </a:pPr>
            <a:r>
              <a:rPr lang="pt-BR" altLang="pt-BR" sz="2800" b="1">
                <a:latin typeface="Arrus BT" charset="0"/>
                <a:cs typeface="Times New Roman" pitchFamily="18" charset="0"/>
              </a:rPr>
              <a:t>	</a:t>
            </a:r>
          </a:p>
        </p:txBody>
      </p:sp>
      <p:graphicFrame>
        <p:nvGraphicFramePr>
          <p:cNvPr id="74760" name="Object 8"/>
          <p:cNvGraphicFramePr>
            <a:graphicFrameLocks noChangeAspect="1"/>
          </p:cNvGraphicFramePr>
          <p:nvPr>
            <p:extLst>
              <p:ext uri="{D42A27DB-BD31-4B8C-83A1-F6EECF244321}">
                <p14:modId xmlns:p14="http://schemas.microsoft.com/office/powerpoint/2010/main" val="1627612476"/>
              </p:ext>
            </p:extLst>
          </p:nvPr>
        </p:nvGraphicFramePr>
        <p:xfrm>
          <a:off x="5114106" y="1600200"/>
          <a:ext cx="3562350" cy="4800600"/>
        </p:xfrm>
        <a:graphic>
          <a:graphicData uri="http://schemas.openxmlformats.org/presentationml/2006/ole">
            <mc:AlternateContent xmlns:mc="http://schemas.openxmlformats.org/markup-compatibility/2006">
              <mc:Choice xmlns:v="urn:schemas-microsoft-com:vml" Requires="v">
                <p:oleObj spid="_x0000_s109592" name="CorelDRAW" r:id="rId3" imgW="2315520" imgH="3120840" progId="CorelDRAW.Graphic.10">
                  <p:embed/>
                </p:oleObj>
              </mc:Choice>
              <mc:Fallback>
                <p:oleObj name="CorelDRAW" r:id="rId3" imgW="2315520" imgH="3120840"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106" y="1600200"/>
                        <a:ext cx="356235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tângulo 1"/>
          <p:cNvSpPr/>
          <p:nvPr/>
        </p:nvSpPr>
        <p:spPr>
          <a:xfrm>
            <a:off x="251520" y="1640989"/>
            <a:ext cx="4968552" cy="3170099"/>
          </a:xfrm>
          <a:prstGeom prst="rect">
            <a:avLst/>
          </a:prstGeom>
        </p:spPr>
        <p:txBody>
          <a:bodyPr wrap="square">
            <a:spAutoFit/>
          </a:bodyPr>
          <a:lstStyle/>
          <a:p>
            <a:pPr algn="just"/>
            <a:r>
              <a:rPr lang="pt-BR" sz="2000" b="0" dirty="0"/>
              <a:t>A maior parte dos eventos associados a sinais são gerados pelo SO ou pelo hardware. </a:t>
            </a:r>
            <a:endParaRPr lang="pt-BR" sz="2000" b="0" dirty="0" smtClean="0"/>
          </a:p>
          <a:p>
            <a:pPr algn="just"/>
            <a:r>
              <a:rPr lang="pt-BR" sz="2000" b="0" dirty="0" smtClean="0"/>
              <a:t>Em </a:t>
            </a:r>
            <a:r>
              <a:rPr lang="pt-BR" sz="2000" b="0" dirty="0"/>
              <a:t>alguns casos, os eventos são gerados a partir de outros processos. </a:t>
            </a:r>
            <a:endParaRPr lang="pt-BR" sz="2000" b="0" dirty="0" smtClean="0"/>
          </a:p>
          <a:p>
            <a:pPr algn="just"/>
            <a:r>
              <a:rPr lang="pt-BR" sz="2000" b="0" dirty="0" smtClean="0"/>
              <a:t>Quando </a:t>
            </a:r>
            <a:r>
              <a:rPr lang="pt-BR" sz="2000" b="0" dirty="0"/>
              <a:t>um sinal é tratado, o contexto do processo é salvo e a execução desviada para um código de tratamento de sinal, geralmente no núcleo. </a:t>
            </a:r>
            <a:endParaRPr lang="pt-BR" sz="2000" b="0" dirty="0" smtClean="0"/>
          </a:p>
          <a:p>
            <a:pPr algn="just"/>
            <a:r>
              <a:rPr lang="pt-BR" sz="2000" b="0" dirty="0" smtClean="0"/>
              <a:t>É </a:t>
            </a:r>
            <a:r>
              <a:rPr lang="pt-BR" sz="2000" b="0" dirty="0"/>
              <a:t>possível que um processo bloqueie temporariamente ou ignore sinais.</a:t>
            </a:r>
          </a:p>
        </p:txBody>
      </p:sp>
    </p:spTree>
    <p:extLst>
      <p:ext uri="{BB962C8B-B14F-4D97-AF65-F5344CB8AC3E}">
        <p14:creationId xmlns:p14="http://schemas.microsoft.com/office/powerpoint/2010/main" val="1923568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0" y="609600"/>
            <a:ext cx="7772400" cy="875184"/>
          </a:xfrm>
        </p:spPr>
        <p:txBody>
          <a:bodyPr/>
          <a:lstStyle/>
          <a:p>
            <a:pPr algn="l"/>
            <a:r>
              <a:rPr lang="pt-BR" sz="2400" b="1" dirty="0"/>
              <a:t>Processos</a:t>
            </a:r>
          </a:p>
        </p:txBody>
      </p:sp>
      <p:sp>
        <p:nvSpPr>
          <p:cNvPr id="3" name="Retângulo 2"/>
          <p:cNvSpPr/>
          <p:nvPr/>
        </p:nvSpPr>
        <p:spPr>
          <a:xfrm>
            <a:off x="323528" y="1548075"/>
            <a:ext cx="8496944" cy="4401205"/>
          </a:xfrm>
          <a:prstGeom prst="rect">
            <a:avLst/>
          </a:prstGeom>
        </p:spPr>
        <p:txBody>
          <a:bodyPr wrap="square">
            <a:spAutoFit/>
          </a:bodyPr>
          <a:lstStyle/>
          <a:p>
            <a:pPr algn="just"/>
            <a:r>
              <a:rPr lang="pt-BR" sz="2000" b="0" dirty="0"/>
              <a:t>Um processo </a:t>
            </a:r>
            <a:r>
              <a:rPr lang="pt-BR" sz="2000" dirty="0"/>
              <a:t>é um programa em execução</a:t>
            </a:r>
            <a:r>
              <a:rPr lang="pt-BR" sz="2000" b="0" dirty="0"/>
              <a:t>, incluindo os valores correntes de todos os registradores do hardware, e das variáveis manipuladas por ele no curso de sua execução. Embora um processador execute vários processos ao mesmo tempo, dando ao usuário a impressão de paralelismo de execução, num dado instante apenas um processo progride em sua execução. Em outras palavras, em cada momento o processador está executando apenas um processo e seu uso é compartilhado entre os vários processos existentes. Um processo que num instante está usando o processador depois de um certo tempo é interrompido e o processador é cedido a outro processo. Assim, num grande intervalo de tempo todos os processos terão progredido. O rápido chaveamento do processador entre vários processos é chamado multiprogramação. Para que haja esse chaveamento é necessário o uso de algum algoritmo de escalonamento para determinar quando o trabalho de um processo deve ser interrompido e qual o próximo processo a ser </a:t>
            </a:r>
            <a:r>
              <a:rPr lang="pt-BR" sz="2000" b="0" dirty="0" smtClean="0"/>
              <a:t>servido.</a:t>
            </a:r>
            <a:endParaRPr lang="pt-BR" sz="2000" b="0" dirty="0"/>
          </a:p>
        </p:txBody>
      </p:sp>
    </p:spTree>
    <p:extLst>
      <p:ext uri="{BB962C8B-B14F-4D97-AF65-F5344CB8AC3E}">
        <p14:creationId xmlns:p14="http://schemas.microsoft.com/office/powerpoint/2010/main" val="42817334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0" y="44624"/>
            <a:ext cx="7772400" cy="1143000"/>
          </a:xfrm>
        </p:spPr>
        <p:txBody>
          <a:bodyPr/>
          <a:lstStyle/>
          <a:p>
            <a:r>
              <a:rPr lang="pt-BR" sz="2000" b="1" dirty="0" smtClean="0"/>
              <a:t>Exercício</a:t>
            </a:r>
            <a:endParaRPr lang="pt-BR" sz="2000" b="1" dirty="0"/>
          </a:p>
        </p:txBody>
      </p:sp>
      <p:sp>
        <p:nvSpPr>
          <p:cNvPr id="3" name="Retângulo 2"/>
          <p:cNvSpPr/>
          <p:nvPr/>
        </p:nvSpPr>
        <p:spPr>
          <a:xfrm>
            <a:off x="229742" y="937276"/>
            <a:ext cx="8806754" cy="5588068"/>
          </a:xfrm>
          <a:prstGeom prst="rect">
            <a:avLst/>
          </a:prstGeom>
        </p:spPr>
        <p:txBody>
          <a:bodyPr wrap="square">
            <a:spAutoFit/>
          </a:bodyPr>
          <a:lstStyle/>
          <a:p>
            <a:pPr>
              <a:lnSpc>
                <a:spcPct val="150000"/>
              </a:lnSpc>
            </a:pPr>
            <a:r>
              <a:rPr lang="pt-BR" sz="1600" b="0" dirty="0" smtClean="0"/>
              <a:t>1) Defina </a:t>
            </a:r>
            <a:r>
              <a:rPr lang="pt-BR" sz="1600" b="0" dirty="0"/>
              <a:t>o conceito de processo.</a:t>
            </a:r>
          </a:p>
          <a:p>
            <a:pPr>
              <a:lnSpc>
                <a:spcPct val="150000"/>
              </a:lnSpc>
            </a:pPr>
            <a:r>
              <a:rPr lang="pt-BR" sz="1600" b="0" dirty="0" smtClean="0"/>
              <a:t>2) Por </a:t>
            </a:r>
            <a:r>
              <a:rPr lang="pt-BR" sz="1600" b="0" dirty="0"/>
              <a:t>que o conceito de processo é tão importante no projeto de sistemas </a:t>
            </a:r>
            <a:r>
              <a:rPr lang="pt-BR" sz="1600" b="0" dirty="0" err="1"/>
              <a:t>multiprogramáveis</a:t>
            </a:r>
            <a:r>
              <a:rPr lang="pt-BR" sz="1600" b="0" dirty="0"/>
              <a:t>?</a:t>
            </a:r>
          </a:p>
          <a:p>
            <a:pPr>
              <a:lnSpc>
                <a:spcPct val="150000"/>
              </a:lnSpc>
            </a:pPr>
            <a:r>
              <a:rPr lang="pt-BR" sz="1600" b="0" dirty="0" smtClean="0"/>
              <a:t>3)É </a:t>
            </a:r>
            <a:r>
              <a:rPr lang="pt-BR" sz="1600" b="0" dirty="0"/>
              <a:t>possível que um programa execute no contexto de um processo e não execute no contexto de </a:t>
            </a:r>
            <a:r>
              <a:rPr lang="pt-BR" sz="1600" b="0" dirty="0" smtClean="0"/>
              <a:t>um</a:t>
            </a:r>
            <a:r>
              <a:rPr lang="pt-BR" sz="1600" b="0" dirty="0"/>
              <a:t> </a:t>
            </a:r>
            <a:r>
              <a:rPr lang="pt-BR" sz="1600" b="0" dirty="0" smtClean="0"/>
              <a:t>outro? Por quê? </a:t>
            </a:r>
          </a:p>
          <a:p>
            <a:pPr>
              <a:lnSpc>
                <a:spcPct val="150000"/>
              </a:lnSpc>
            </a:pPr>
            <a:r>
              <a:rPr lang="pt-BR" sz="1600" b="0" dirty="0" smtClean="0"/>
              <a:t>4) Quais partes compõem um processo? </a:t>
            </a:r>
          </a:p>
          <a:p>
            <a:pPr>
              <a:lnSpc>
                <a:spcPct val="150000"/>
              </a:lnSpc>
            </a:pPr>
            <a:r>
              <a:rPr lang="pt-BR" sz="1600" b="0" dirty="0" smtClean="0"/>
              <a:t>5) O </a:t>
            </a:r>
            <a:r>
              <a:rPr lang="pt-BR" sz="1600" b="0" dirty="0"/>
              <a:t>que é contexto de hardware de um processo e como é a implementação da troca de contexto? </a:t>
            </a:r>
            <a:endParaRPr lang="pt-BR" sz="1600" b="0" dirty="0" smtClean="0"/>
          </a:p>
          <a:p>
            <a:pPr>
              <a:lnSpc>
                <a:spcPct val="150000"/>
              </a:lnSpc>
            </a:pPr>
            <a:r>
              <a:rPr lang="pt-BR" sz="1600" b="0" dirty="0" smtClean="0"/>
              <a:t>6) Qual </a:t>
            </a:r>
            <a:r>
              <a:rPr lang="pt-BR" sz="1600" b="0" dirty="0"/>
              <a:t>a função do contexto de software? Exemplifique cada grupo de informação. </a:t>
            </a:r>
            <a:endParaRPr lang="pt-BR" sz="1600" b="0" dirty="0" smtClean="0"/>
          </a:p>
          <a:p>
            <a:pPr>
              <a:lnSpc>
                <a:spcPct val="150000"/>
              </a:lnSpc>
            </a:pPr>
            <a:r>
              <a:rPr lang="pt-BR" sz="1600" b="0" dirty="0" smtClean="0"/>
              <a:t>7) O </a:t>
            </a:r>
            <a:r>
              <a:rPr lang="pt-BR" sz="1600" b="0" dirty="0"/>
              <a:t>que é o espaço de endereçamento de um processo? </a:t>
            </a:r>
            <a:endParaRPr lang="pt-BR" sz="1600" b="0" dirty="0" smtClean="0"/>
          </a:p>
          <a:p>
            <a:r>
              <a:rPr lang="pt-BR" sz="1600" b="0" dirty="0" smtClean="0"/>
              <a:t>8) Como </a:t>
            </a:r>
            <a:r>
              <a:rPr lang="pt-BR" sz="1600" b="0" dirty="0"/>
              <a:t>o Sistema Operacional implementa o conceito de processo? Qual a estrutura </a:t>
            </a:r>
            <a:r>
              <a:rPr lang="pt-BR" sz="1600" b="0" dirty="0" smtClean="0"/>
              <a:t> de </a:t>
            </a:r>
            <a:r>
              <a:rPr lang="pt-BR" sz="1600" b="0" dirty="0"/>
              <a:t>dados indicada para organizar os diversos processos na memória principal? </a:t>
            </a:r>
            <a:endParaRPr lang="pt-BR" sz="1600" b="0" dirty="0" smtClean="0"/>
          </a:p>
          <a:p>
            <a:pPr>
              <a:lnSpc>
                <a:spcPct val="150000"/>
              </a:lnSpc>
            </a:pPr>
            <a:r>
              <a:rPr lang="pt-BR" sz="1600" b="0" dirty="0" smtClean="0"/>
              <a:t>9)</a:t>
            </a:r>
            <a:r>
              <a:rPr lang="pt-BR" sz="1600" b="0" dirty="0"/>
              <a:t> Defina os cinco estados possíveis de um processo.</a:t>
            </a:r>
          </a:p>
          <a:p>
            <a:pPr>
              <a:lnSpc>
                <a:spcPct val="150000"/>
              </a:lnSpc>
            </a:pPr>
            <a:r>
              <a:rPr lang="pt-BR" sz="1600" b="0" dirty="0" smtClean="0"/>
              <a:t>10) </a:t>
            </a:r>
            <a:r>
              <a:rPr lang="pt-BR" sz="1600" b="0" dirty="0"/>
              <a:t>Diferencie processos </a:t>
            </a:r>
            <a:r>
              <a:rPr lang="pt-BR" sz="1600" b="0" dirty="0" err="1"/>
              <a:t>multithreads</a:t>
            </a:r>
            <a:r>
              <a:rPr lang="pt-BR" sz="1600" b="0" dirty="0"/>
              <a:t>, </a:t>
            </a:r>
            <a:r>
              <a:rPr lang="pt-BR" sz="1600" b="0" dirty="0" err="1"/>
              <a:t>subprocessos</a:t>
            </a:r>
            <a:r>
              <a:rPr lang="pt-BR" sz="1600" b="0" dirty="0"/>
              <a:t> e processos independentes.</a:t>
            </a:r>
          </a:p>
          <a:p>
            <a:pPr>
              <a:lnSpc>
                <a:spcPct val="150000"/>
              </a:lnSpc>
            </a:pPr>
            <a:r>
              <a:rPr lang="pt-BR" sz="1600" b="0" dirty="0" smtClean="0"/>
              <a:t>11)Explique </a:t>
            </a:r>
            <a:r>
              <a:rPr lang="pt-BR" sz="1600" b="0" dirty="0"/>
              <a:t>a diferença entre processos </a:t>
            </a:r>
            <a:r>
              <a:rPr lang="pt-BR" sz="1600" b="0" dirty="0" err="1"/>
              <a:t>foreground</a:t>
            </a:r>
            <a:r>
              <a:rPr lang="pt-BR" sz="1600" b="0" dirty="0"/>
              <a:t> e background.</a:t>
            </a:r>
          </a:p>
          <a:p>
            <a:pPr>
              <a:lnSpc>
                <a:spcPct val="150000"/>
              </a:lnSpc>
            </a:pPr>
            <a:r>
              <a:rPr lang="pt-BR" sz="1600" b="0" dirty="0" smtClean="0"/>
              <a:t>12)Qual </a:t>
            </a:r>
            <a:r>
              <a:rPr lang="pt-BR" sz="1600" b="0" dirty="0"/>
              <a:t>a relação entre processo e arquitetura </a:t>
            </a:r>
            <a:r>
              <a:rPr lang="pt-BR" sz="1600" b="0" dirty="0" err="1"/>
              <a:t>microkernel</a:t>
            </a:r>
            <a:r>
              <a:rPr lang="pt-BR" sz="1600" b="0" dirty="0"/>
              <a:t>?</a:t>
            </a:r>
          </a:p>
          <a:p>
            <a:pPr>
              <a:lnSpc>
                <a:spcPct val="150000"/>
              </a:lnSpc>
            </a:pPr>
            <a:r>
              <a:rPr lang="pt-BR" sz="1600" b="0" dirty="0" smtClean="0"/>
              <a:t>13) Dê </a:t>
            </a:r>
            <a:r>
              <a:rPr lang="pt-BR" sz="1600" b="0" dirty="0"/>
              <a:t>exemplos de aplicações CPU-</a:t>
            </a:r>
            <a:r>
              <a:rPr lang="pt-BR" sz="1600" b="0" dirty="0" err="1"/>
              <a:t>bound</a:t>
            </a:r>
            <a:r>
              <a:rPr lang="pt-BR" sz="1600" b="0" dirty="0"/>
              <a:t> e I/O-</a:t>
            </a:r>
            <a:r>
              <a:rPr lang="pt-BR" sz="1600" b="0" dirty="0" err="1"/>
              <a:t>bound</a:t>
            </a:r>
            <a:r>
              <a:rPr lang="pt-BR" sz="1600" b="0" dirty="0"/>
              <a:t>.</a:t>
            </a:r>
            <a:endParaRPr lang="pt-BR" sz="1600" b="0" dirty="0" smtClean="0"/>
          </a:p>
        </p:txBody>
      </p:sp>
    </p:spTree>
    <p:extLst>
      <p:ext uri="{BB962C8B-B14F-4D97-AF65-F5344CB8AC3E}">
        <p14:creationId xmlns:p14="http://schemas.microsoft.com/office/powerpoint/2010/main" val="3504297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79512" y="332656"/>
            <a:ext cx="8856984" cy="6555641"/>
          </a:xfrm>
          <a:prstGeom prst="rect">
            <a:avLst/>
          </a:prstGeom>
        </p:spPr>
        <p:txBody>
          <a:bodyPr wrap="square">
            <a:spAutoFit/>
          </a:bodyPr>
          <a:lstStyle/>
          <a:p>
            <a:pPr marL="342900" indent="-342900" algn="just">
              <a:buAutoNum type="arabicPeriod"/>
            </a:pPr>
            <a:r>
              <a:rPr lang="pt-BR" sz="1400" b="0" dirty="0" smtClean="0">
                <a:solidFill>
                  <a:srgbClr val="FF0000"/>
                </a:solidFill>
              </a:rPr>
              <a:t>Um </a:t>
            </a:r>
            <a:r>
              <a:rPr lang="pt-BR" sz="1400" b="0" dirty="0">
                <a:solidFill>
                  <a:srgbClr val="FF0000"/>
                </a:solidFill>
              </a:rPr>
              <a:t>processo pode ser definido como o ambiente onde um programa é executado. Este ambiente, além das informações sobre a execução, possui também o quanto de recursos do sistema cada programa pode utilizar, como o espaço de endereçamento, tempo de processador e área em disco. </a:t>
            </a:r>
            <a:endParaRPr lang="pt-BR" sz="1400" b="0" dirty="0" smtClean="0">
              <a:solidFill>
                <a:srgbClr val="FF0000"/>
              </a:solidFill>
            </a:endParaRPr>
          </a:p>
          <a:p>
            <a:pPr algn="just"/>
            <a:endParaRPr lang="pt-BR" sz="1400" b="0" dirty="0">
              <a:solidFill>
                <a:srgbClr val="FF0000"/>
              </a:solidFill>
            </a:endParaRPr>
          </a:p>
          <a:p>
            <a:pPr algn="just"/>
            <a:r>
              <a:rPr lang="pt-BR" sz="1400" b="0" dirty="0">
                <a:solidFill>
                  <a:srgbClr val="FF0000"/>
                </a:solidFill>
              </a:rPr>
              <a:t>2. Através de processos, um programa pode alocar recursos, compartilhar dados, trocar informações e sincronizar sua execução. Nos sistemas </a:t>
            </a:r>
            <a:r>
              <a:rPr lang="pt-BR" sz="1400" b="0" dirty="0" err="1">
                <a:solidFill>
                  <a:srgbClr val="FF0000"/>
                </a:solidFill>
              </a:rPr>
              <a:t>multiprogramáveis</a:t>
            </a:r>
            <a:r>
              <a:rPr lang="pt-BR" sz="1400" b="0" dirty="0">
                <a:solidFill>
                  <a:srgbClr val="FF0000"/>
                </a:solidFill>
              </a:rPr>
              <a:t> os processos são executados concorrentemente, compartilhando o uso do processador, memória principal, dispositivos de E/S dentre outros recursos. </a:t>
            </a:r>
            <a:endParaRPr lang="pt-BR" sz="1400" b="0" dirty="0" smtClean="0">
              <a:solidFill>
                <a:srgbClr val="FF0000"/>
              </a:solidFill>
            </a:endParaRPr>
          </a:p>
          <a:p>
            <a:pPr algn="just"/>
            <a:endParaRPr lang="pt-BR" sz="1400" b="0" dirty="0">
              <a:solidFill>
                <a:srgbClr val="FF0000"/>
              </a:solidFill>
            </a:endParaRPr>
          </a:p>
          <a:p>
            <a:pPr algn="just"/>
            <a:r>
              <a:rPr lang="pt-BR" sz="1400" b="0" dirty="0">
                <a:solidFill>
                  <a:srgbClr val="FF0000"/>
                </a:solidFill>
              </a:rPr>
              <a:t>3. Sim, pois a execução de um programa pode necessitar de recursos do sistema que um processo pode possuir enquanto outro não. </a:t>
            </a:r>
          </a:p>
          <a:p>
            <a:pPr algn="just"/>
            <a:endParaRPr lang="pt-BR" sz="1400" b="0" dirty="0" smtClean="0">
              <a:solidFill>
                <a:srgbClr val="FF0000"/>
              </a:solidFill>
            </a:endParaRPr>
          </a:p>
          <a:p>
            <a:pPr algn="just"/>
            <a:r>
              <a:rPr lang="pt-BR" sz="1400" b="0" dirty="0" smtClean="0">
                <a:solidFill>
                  <a:srgbClr val="FF0000"/>
                </a:solidFill>
              </a:rPr>
              <a:t>4</a:t>
            </a:r>
            <a:r>
              <a:rPr lang="pt-BR" sz="1400" b="0" dirty="0">
                <a:solidFill>
                  <a:srgbClr val="FF0000"/>
                </a:solidFill>
              </a:rPr>
              <a:t>. Um processo é formado por três partes, conhecidas como contexto de hardware, contexto de software e espaço de endereçamento, que juntos mantêm todas as informações necessárias à execução de um programa. </a:t>
            </a:r>
          </a:p>
          <a:p>
            <a:pPr algn="just"/>
            <a:endParaRPr lang="pt-BR" sz="1400" b="0" dirty="0" smtClean="0">
              <a:solidFill>
                <a:srgbClr val="FF0000"/>
              </a:solidFill>
            </a:endParaRPr>
          </a:p>
          <a:p>
            <a:pPr algn="just"/>
            <a:r>
              <a:rPr lang="pt-BR" sz="1400" b="0" dirty="0" smtClean="0">
                <a:solidFill>
                  <a:srgbClr val="FF0000"/>
                </a:solidFill>
              </a:rPr>
              <a:t>5</a:t>
            </a:r>
            <a:r>
              <a:rPr lang="pt-BR" sz="1400" b="0" dirty="0">
                <a:solidFill>
                  <a:srgbClr val="FF0000"/>
                </a:solidFill>
              </a:rPr>
              <a:t>. O contexto de hardware armazena o conteúdo dos registradores gerais da UCP, além dos registradores de uso específico como </a:t>
            </a:r>
            <a:r>
              <a:rPr lang="pt-BR" sz="1400" b="0" dirty="0" err="1">
                <a:solidFill>
                  <a:srgbClr val="FF0000"/>
                </a:solidFill>
              </a:rPr>
              <a:t>program</a:t>
            </a:r>
            <a:r>
              <a:rPr lang="pt-BR" sz="1400" b="0" dirty="0">
                <a:solidFill>
                  <a:srgbClr val="FF0000"/>
                </a:solidFill>
              </a:rPr>
              <a:t> </a:t>
            </a:r>
            <a:r>
              <a:rPr lang="pt-BR" sz="1400" b="0" dirty="0" err="1">
                <a:solidFill>
                  <a:srgbClr val="FF0000"/>
                </a:solidFill>
              </a:rPr>
              <a:t>counter</a:t>
            </a:r>
            <a:r>
              <a:rPr lang="pt-BR" sz="1400" b="0" dirty="0">
                <a:solidFill>
                  <a:srgbClr val="FF0000"/>
                </a:solidFill>
              </a:rPr>
              <a:t> (PC), </a:t>
            </a:r>
            <a:r>
              <a:rPr lang="pt-BR" sz="1400" b="0" dirty="0" err="1">
                <a:solidFill>
                  <a:srgbClr val="FF0000"/>
                </a:solidFill>
              </a:rPr>
              <a:t>stack</a:t>
            </a:r>
            <a:r>
              <a:rPr lang="pt-BR" sz="1400" b="0" dirty="0">
                <a:solidFill>
                  <a:srgbClr val="FF0000"/>
                </a:solidFill>
              </a:rPr>
              <a:t> pointer (SP) e registrador de status. Quando um processo está em execução, o seu contexto de hardware está armazenado nos registradores do processador. No momento em que o processo perde a utilização da UCP, o sistema salva as informações no contexto de hardware do processo. </a:t>
            </a:r>
          </a:p>
          <a:p>
            <a:pPr algn="just"/>
            <a:endParaRPr lang="pt-BR" sz="1400" b="0" dirty="0" smtClean="0">
              <a:solidFill>
                <a:srgbClr val="FF0000"/>
              </a:solidFill>
            </a:endParaRPr>
          </a:p>
          <a:p>
            <a:pPr algn="just"/>
            <a:r>
              <a:rPr lang="pt-BR" sz="1400" b="0" dirty="0" smtClean="0">
                <a:solidFill>
                  <a:srgbClr val="FF0000"/>
                </a:solidFill>
              </a:rPr>
              <a:t>6</a:t>
            </a:r>
            <a:r>
              <a:rPr lang="pt-BR" sz="1400" b="0" dirty="0">
                <a:solidFill>
                  <a:srgbClr val="FF0000"/>
                </a:solidFill>
              </a:rPr>
              <a:t>. No contexto de software são especificadas características e limites dos recursos que podem ser alocados pelo processo, como o número máximo de arquivos abertos simultaneamente, prioridade de execução e tamanho do buffer para operações de E/S. O contexto de software é composto por três grupos de informações sobre o processo: identificação, quotas e privilégios. </a:t>
            </a:r>
            <a:r>
              <a:rPr lang="pt-BR" sz="1400" b="0" dirty="0" smtClean="0">
                <a:solidFill>
                  <a:srgbClr val="FF0000"/>
                </a:solidFill>
              </a:rPr>
              <a:t> </a:t>
            </a:r>
            <a:endParaRPr lang="pt-BR" sz="1400" b="0" dirty="0">
              <a:solidFill>
                <a:srgbClr val="FF0000"/>
              </a:solidFill>
            </a:endParaRPr>
          </a:p>
          <a:p>
            <a:pPr algn="just"/>
            <a:endParaRPr lang="pt-BR" sz="1400" b="0" dirty="0" smtClean="0">
              <a:solidFill>
                <a:srgbClr val="FF0000"/>
              </a:solidFill>
            </a:endParaRPr>
          </a:p>
          <a:p>
            <a:pPr algn="just"/>
            <a:r>
              <a:rPr lang="pt-BR" sz="1400" b="0" dirty="0" smtClean="0">
                <a:solidFill>
                  <a:srgbClr val="FF0000"/>
                </a:solidFill>
              </a:rPr>
              <a:t>7</a:t>
            </a:r>
            <a:r>
              <a:rPr lang="pt-BR" sz="1400" b="0" dirty="0">
                <a:solidFill>
                  <a:srgbClr val="FF0000"/>
                </a:solidFill>
              </a:rPr>
              <a:t>. O espaço de endereçamento é a área de memória pertencente ao processo onde as instruções e dados do programa são armazenados para execução. Cada processo possui seu próprio espaço de endereçamento, que deve ser devidamente protegido do acesso dos demais processos. </a:t>
            </a:r>
          </a:p>
          <a:p>
            <a:pPr algn="just"/>
            <a:r>
              <a:rPr lang="pt-BR" sz="1400" b="0" dirty="0">
                <a:solidFill>
                  <a:srgbClr val="FF0000"/>
                </a:solidFill>
              </a:rPr>
              <a:t>8. O processo é implementado pelo sistema operacional através de uma estrutura de dados chamada bloco de controle do processo (</a:t>
            </a:r>
            <a:r>
              <a:rPr lang="pt-BR" sz="1400" b="0" dirty="0" err="1">
                <a:solidFill>
                  <a:srgbClr val="FF0000"/>
                </a:solidFill>
              </a:rPr>
              <a:t>Process</a:t>
            </a:r>
            <a:r>
              <a:rPr lang="pt-BR" sz="1400" b="0" dirty="0">
                <a:solidFill>
                  <a:srgbClr val="FF0000"/>
                </a:solidFill>
              </a:rPr>
              <a:t> </a:t>
            </a:r>
            <a:r>
              <a:rPr lang="pt-BR" sz="1400" b="0" dirty="0" err="1">
                <a:solidFill>
                  <a:srgbClr val="FF0000"/>
                </a:solidFill>
              </a:rPr>
              <a:t>Control</a:t>
            </a:r>
            <a:r>
              <a:rPr lang="pt-BR" sz="1400" b="0" dirty="0">
                <a:solidFill>
                  <a:srgbClr val="FF0000"/>
                </a:solidFill>
              </a:rPr>
              <a:t> </a:t>
            </a:r>
            <a:r>
              <a:rPr lang="pt-BR" sz="1400" b="0" dirty="0" err="1">
                <a:solidFill>
                  <a:srgbClr val="FF0000"/>
                </a:solidFill>
              </a:rPr>
              <a:t>Block</a:t>
            </a:r>
            <a:r>
              <a:rPr lang="pt-BR" sz="1400" b="0" dirty="0">
                <a:solidFill>
                  <a:srgbClr val="FF0000"/>
                </a:solidFill>
              </a:rPr>
              <a:t> — PCB). A partir do PCB, o sistema operacional mantém todas as informações sobre o contexto de hardware, contexto de software e espaço de endereçamento de cada processo. </a:t>
            </a:r>
            <a:endParaRPr lang="pt-BR" sz="1400" dirty="0">
              <a:solidFill>
                <a:srgbClr val="FF0000"/>
              </a:solidFill>
            </a:endParaRPr>
          </a:p>
        </p:txBody>
      </p:sp>
    </p:spTree>
    <p:extLst>
      <p:ext uri="{BB962C8B-B14F-4D97-AF65-F5344CB8AC3E}">
        <p14:creationId xmlns:p14="http://schemas.microsoft.com/office/powerpoint/2010/main" val="33166572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23528" y="476672"/>
            <a:ext cx="8640960" cy="6340197"/>
          </a:xfrm>
          <a:prstGeom prst="rect">
            <a:avLst/>
          </a:prstGeom>
        </p:spPr>
        <p:txBody>
          <a:bodyPr wrap="square">
            <a:spAutoFit/>
          </a:bodyPr>
          <a:lstStyle/>
          <a:p>
            <a:pPr algn="just"/>
            <a:r>
              <a:rPr lang="pt-BR" sz="1400" b="0" dirty="0" smtClean="0">
                <a:solidFill>
                  <a:srgbClr val="FF0000"/>
                </a:solidFill>
              </a:rPr>
              <a:t>9</a:t>
            </a:r>
            <a:r>
              <a:rPr lang="pt-BR" sz="1400" b="0" dirty="0">
                <a:solidFill>
                  <a:srgbClr val="FF0000"/>
                </a:solidFill>
              </a:rPr>
              <a:t>. Estado de Execução: processo que está sendo processado pela UCP no momento. </a:t>
            </a:r>
          </a:p>
          <a:p>
            <a:pPr algn="just"/>
            <a:r>
              <a:rPr lang="pt-BR" sz="1400" b="0" dirty="0">
                <a:solidFill>
                  <a:srgbClr val="FF0000"/>
                </a:solidFill>
              </a:rPr>
              <a:t>Estado de Pronto: processo que aguarda para ser executado. </a:t>
            </a:r>
          </a:p>
          <a:p>
            <a:pPr algn="just"/>
            <a:r>
              <a:rPr lang="pt-BR" sz="1400" b="0" dirty="0">
                <a:solidFill>
                  <a:srgbClr val="FF0000"/>
                </a:solidFill>
              </a:rPr>
              <a:t>Estado de Espera: processo que aguarda por algum evento ou recurso para prosseguir processamento. </a:t>
            </a:r>
          </a:p>
          <a:p>
            <a:pPr algn="just"/>
            <a:r>
              <a:rPr lang="pt-BR" sz="1400" b="0" dirty="0">
                <a:solidFill>
                  <a:srgbClr val="FF0000"/>
                </a:solidFill>
              </a:rPr>
              <a:t>Estado de Criação: processo cujo PCB já foi criado porém ainda não teve seu processamento iniciado. </a:t>
            </a:r>
          </a:p>
          <a:p>
            <a:pPr algn="just"/>
            <a:r>
              <a:rPr lang="pt-BR" sz="1400" b="0" dirty="0">
                <a:solidFill>
                  <a:srgbClr val="FF0000"/>
                </a:solidFill>
              </a:rPr>
              <a:t>Estado de Terminado: processo que não pode ter mais nenhum programa executado no seu contexto, porém o sistema operacional mantém suas informações de controle presentes na memória. </a:t>
            </a:r>
          </a:p>
          <a:p>
            <a:pPr algn="just"/>
            <a:endParaRPr lang="pt-BR" sz="1400" b="0" dirty="0" smtClean="0">
              <a:solidFill>
                <a:srgbClr val="FF0000"/>
              </a:solidFill>
            </a:endParaRPr>
          </a:p>
          <a:p>
            <a:pPr algn="just"/>
            <a:r>
              <a:rPr lang="pt-BR" sz="1400" b="0" dirty="0" smtClean="0">
                <a:solidFill>
                  <a:srgbClr val="FF0000"/>
                </a:solidFill>
              </a:rPr>
              <a:t>10. </a:t>
            </a:r>
            <a:r>
              <a:rPr lang="pt-BR" sz="1400" b="0" dirty="0">
                <a:solidFill>
                  <a:srgbClr val="FF0000"/>
                </a:solidFill>
              </a:rPr>
              <a:t>Processos independentes não têm vínculo com os processos criadores. A criação de um processo independente exige a alocação de um PCB, possuindo contextos de hardware, contexto de software e espaço de endereçamento próprios. </a:t>
            </a:r>
            <a:r>
              <a:rPr lang="pt-BR" sz="1400" b="0" dirty="0" err="1" smtClean="0">
                <a:solidFill>
                  <a:srgbClr val="FF0000"/>
                </a:solidFill>
              </a:rPr>
              <a:t>Subprocessos</a:t>
            </a:r>
            <a:r>
              <a:rPr lang="pt-BR" sz="1400" b="0" dirty="0" smtClean="0">
                <a:solidFill>
                  <a:srgbClr val="FF0000"/>
                </a:solidFill>
              </a:rPr>
              <a:t> </a:t>
            </a:r>
            <a:r>
              <a:rPr lang="pt-BR" sz="1400" b="0" dirty="0">
                <a:solidFill>
                  <a:srgbClr val="FF0000"/>
                </a:solidFill>
              </a:rPr>
              <a:t>são processos criados dentro de uma estrutura hierárquica. Caso um processo pai deixe de existir, os </a:t>
            </a:r>
            <a:r>
              <a:rPr lang="pt-BR" sz="1400" b="0" dirty="0" err="1">
                <a:solidFill>
                  <a:srgbClr val="FF0000"/>
                </a:solidFill>
              </a:rPr>
              <a:t>subprocessos</a:t>
            </a:r>
            <a:r>
              <a:rPr lang="pt-BR" sz="1400" b="0" dirty="0">
                <a:solidFill>
                  <a:srgbClr val="FF0000"/>
                </a:solidFill>
              </a:rPr>
              <a:t> subordinados são automaticamente eliminados. Semelhante aos processos independentes, </a:t>
            </a:r>
            <a:r>
              <a:rPr lang="pt-BR" sz="1400" b="0" dirty="0" err="1">
                <a:solidFill>
                  <a:srgbClr val="FF0000"/>
                </a:solidFill>
              </a:rPr>
              <a:t>subprocessos</a:t>
            </a:r>
            <a:r>
              <a:rPr lang="pt-BR" sz="1400" b="0" dirty="0">
                <a:solidFill>
                  <a:srgbClr val="FF0000"/>
                </a:solidFill>
              </a:rPr>
              <a:t> possuem seu próprio PCB. Além da dependência hierárquica entre processos e </a:t>
            </a:r>
            <a:r>
              <a:rPr lang="pt-BR" sz="1400" b="0" dirty="0" err="1">
                <a:solidFill>
                  <a:srgbClr val="FF0000"/>
                </a:solidFill>
              </a:rPr>
              <a:t>subprocessos</a:t>
            </a:r>
            <a:r>
              <a:rPr lang="pt-BR" sz="1400" b="0" dirty="0">
                <a:solidFill>
                  <a:srgbClr val="FF0000"/>
                </a:solidFill>
              </a:rPr>
              <a:t>, uma outra característica neste tipo de implementação é que </a:t>
            </a:r>
            <a:r>
              <a:rPr lang="pt-BR" sz="1400" b="0" dirty="0" err="1">
                <a:solidFill>
                  <a:srgbClr val="FF0000"/>
                </a:solidFill>
              </a:rPr>
              <a:t>subprocessos</a:t>
            </a:r>
            <a:r>
              <a:rPr lang="pt-BR" sz="1400" b="0" dirty="0">
                <a:solidFill>
                  <a:srgbClr val="FF0000"/>
                </a:solidFill>
              </a:rPr>
              <a:t> podem compartilhar quotas com o processo pai. Neste caso, quando um </a:t>
            </a:r>
            <a:r>
              <a:rPr lang="pt-BR" sz="1400" b="0" dirty="0" err="1">
                <a:solidFill>
                  <a:srgbClr val="FF0000"/>
                </a:solidFill>
              </a:rPr>
              <a:t>subprocesso</a:t>
            </a:r>
            <a:r>
              <a:rPr lang="pt-BR" sz="1400" b="0" dirty="0">
                <a:solidFill>
                  <a:srgbClr val="FF0000"/>
                </a:solidFill>
              </a:rPr>
              <a:t> é criado, o processo pai cede parte de suas quotas ao processo filho. </a:t>
            </a:r>
          </a:p>
          <a:p>
            <a:pPr algn="just"/>
            <a:r>
              <a:rPr lang="pt-BR" sz="1400" b="0" dirty="0">
                <a:solidFill>
                  <a:srgbClr val="FF0000"/>
                </a:solidFill>
              </a:rPr>
              <a:t>Processos </a:t>
            </a:r>
            <a:r>
              <a:rPr lang="pt-BR" sz="1400" b="0" dirty="0" err="1">
                <a:solidFill>
                  <a:srgbClr val="FF0000"/>
                </a:solidFill>
              </a:rPr>
              <a:t>multithreads</a:t>
            </a:r>
            <a:r>
              <a:rPr lang="pt-BR" sz="1400" b="0" dirty="0">
                <a:solidFill>
                  <a:srgbClr val="FF0000"/>
                </a:solidFill>
              </a:rPr>
              <a:t> suportam múltiplos threads, cada qual associado a uma parte do código da aplicação. Neste caso não é necessário haver diversos processos para a implementação da concorrência. Threads compartilham o processador da mesma maneira que um processo, ou seja, enquanto um thread espera por uma operação de E/S, outro thread pode ser executado</a:t>
            </a:r>
            <a:r>
              <a:rPr lang="pt-BR" sz="1400" b="0" dirty="0" smtClean="0">
                <a:solidFill>
                  <a:srgbClr val="FF0000"/>
                </a:solidFill>
              </a:rPr>
              <a:t>.</a:t>
            </a:r>
          </a:p>
          <a:p>
            <a:pPr algn="just"/>
            <a:endParaRPr lang="pt-BR" sz="1400" b="0" dirty="0" smtClean="0">
              <a:solidFill>
                <a:srgbClr val="FF0000"/>
              </a:solidFill>
            </a:endParaRPr>
          </a:p>
          <a:p>
            <a:pPr algn="just"/>
            <a:r>
              <a:rPr lang="pt-BR" sz="1400" b="0" dirty="0" smtClean="0">
                <a:solidFill>
                  <a:srgbClr val="FF0000"/>
                </a:solidFill>
              </a:rPr>
              <a:t>11.</a:t>
            </a:r>
            <a:r>
              <a:rPr lang="pt-BR" sz="1400" b="0" dirty="0">
                <a:solidFill>
                  <a:srgbClr val="FF0000"/>
                </a:solidFill>
              </a:rPr>
              <a:t> Um processo </a:t>
            </a:r>
            <a:r>
              <a:rPr lang="pt-BR" sz="1400" b="0" dirty="0" err="1">
                <a:solidFill>
                  <a:srgbClr val="FF0000"/>
                </a:solidFill>
              </a:rPr>
              <a:t>foreground</a:t>
            </a:r>
            <a:r>
              <a:rPr lang="pt-BR" sz="1400" b="0" dirty="0">
                <a:solidFill>
                  <a:srgbClr val="FF0000"/>
                </a:solidFill>
              </a:rPr>
              <a:t> é aquele que permite a comunicação direta do usuário com o processo durante o seu processamento. Neste caso, tanto o canal de entrada quanto o de saída estão associados a um terminal com teclado, mouse e monitor, permitindo, assim, a interação com o usuário. Um processo background é aquele onde não existe a comunicação com o usuário durante o seu processamento. Neste caso, os canais de E/S não estão associados a nenhum dispositivo de E/S interativo, mas em geral a arquivos de E/S. </a:t>
            </a:r>
          </a:p>
          <a:p>
            <a:pPr algn="just"/>
            <a:endParaRPr lang="pt-BR" sz="1400" b="0" dirty="0" smtClean="0">
              <a:solidFill>
                <a:srgbClr val="FF0000"/>
              </a:solidFill>
            </a:endParaRPr>
          </a:p>
          <a:p>
            <a:pPr algn="just"/>
            <a:r>
              <a:rPr lang="pt-BR" sz="1400" b="0" dirty="0" smtClean="0">
                <a:solidFill>
                  <a:srgbClr val="FF0000"/>
                </a:solidFill>
              </a:rPr>
              <a:t>12. </a:t>
            </a:r>
            <a:r>
              <a:rPr lang="pt-BR" sz="1400" b="0" dirty="0">
                <a:solidFill>
                  <a:srgbClr val="FF0000"/>
                </a:solidFill>
              </a:rPr>
              <a:t>A arquitetura </a:t>
            </a:r>
            <a:r>
              <a:rPr lang="pt-BR" sz="1400" b="0" dirty="0" err="1">
                <a:solidFill>
                  <a:srgbClr val="FF0000"/>
                </a:solidFill>
              </a:rPr>
              <a:t>microkernel</a:t>
            </a:r>
            <a:r>
              <a:rPr lang="pt-BR" sz="1400" b="0" dirty="0">
                <a:solidFill>
                  <a:srgbClr val="FF0000"/>
                </a:solidFill>
              </a:rPr>
              <a:t> baseia-se na utilização de processos em modo usuário para executar diversas funções relativas ao sistema operacional, como gerência de memória e escalonamento. </a:t>
            </a:r>
            <a:r>
              <a:rPr lang="pt-BR" sz="1400" b="0" dirty="0" smtClean="0">
                <a:solidFill>
                  <a:srgbClr val="FF0000"/>
                </a:solidFill>
              </a:rPr>
              <a:t> </a:t>
            </a:r>
          </a:p>
          <a:p>
            <a:pPr algn="just"/>
            <a:r>
              <a:rPr lang="pt-BR" sz="1400" b="0" dirty="0" smtClean="0">
                <a:solidFill>
                  <a:srgbClr val="FF0000"/>
                </a:solidFill>
              </a:rPr>
              <a:t>13.</a:t>
            </a:r>
            <a:r>
              <a:rPr lang="pt-BR" sz="1400" b="0" dirty="0">
                <a:solidFill>
                  <a:srgbClr val="FF0000"/>
                </a:solidFill>
              </a:rPr>
              <a:t> </a:t>
            </a:r>
            <a:r>
              <a:rPr lang="pt-BR" sz="1400" b="0" dirty="0" err="1" smtClean="0">
                <a:solidFill>
                  <a:srgbClr val="FF0000"/>
                </a:solidFill>
              </a:rPr>
              <a:t>CPU_Bound</a:t>
            </a:r>
            <a:r>
              <a:rPr lang="pt-BR" sz="1400" b="0" dirty="0" smtClean="0">
                <a:solidFill>
                  <a:srgbClr val="FF0000"/>
                </a:solidFill>
              </a:rPr>
              <a:t>, exemplo </a:t>
            </a:r>
            <a:r>
              <a:rPr lang="pt-BR" sz="1400" b="0" dirty="0">
                <a:solidFill>
                  <a:srgbClr val="FF0000"/>
                </a:solidFill>
              </a:rPr>
              <a:t>temos os processos utilizados em aplicações científicas que efetuam muitos </a:t>
            </a:r>
            <a:r>
              <a:rPr lang="pt-BR" sz="1400" b="0" dirty="0" smtClean="0">
                <a:solidFill>
                  <a:srgbClr val="FF0000"/>
                </a:solidFill>
              </a:rPr>
              <a:t>cálculos.</a:t>
            </a:r>
          </a:p>
          <a:p>
            <a:pPr algn="just"/>
            <a:r>
              <a:rPr lang="pt-BR" sz="1400" dirty="0" smtClean="0">
                <a:solidFill>
                  <a:srgbClr val="FF0000"/>
                </a:solidFill>
              </a:rPr>
              <a:t>      IO/</a:t>
            </a:r>
            <a:r>
              <a:rPr lang="pt-BR" sz="1400" dirty="0" err="1" smtClean="0">
                <a:solidFill>
                  <a:srgbClr val="FF0000"/>
                </a:solidFill>
              </a:rPr>
              <a:t>Bound</a:t>
            </a:r>
            <a:r>
              <a:rPr lang="pt-BR" sz="1400" dirty="0" smtClean="0">
                <a:solidFill>
                  <a:srgbClr val="FF0000"/>
                </a:solidFill>
              </a:rPr>
              <a:t>, exemplo </a:t>
            </a:r>
            <a:r>
              <a:rPr lang="pt-BR" sz="1400" b="0" dirty="0">
                <a:solidFill>
                  <a:srgbClr val="FF0000"/>
                </a:solidFill>
              </a:rPr>
              <a:t>aplicações comerciais, que se baseiam em leitura, processamento e gravação</a:t>
            </a:r>
            <a:endParaRPr lang="pt-BR" sz="1400" dirty="0">
              <a:solidFill>
                <a:srgbClr val="FF0000"/>
              </a:solidFill>
            </a:endParaRPr>
          </a:p>
        </p:txBody>
      </p:sp>
    </p:spTree>
    <p:extLst>
      <p:ext uri="{BB962C8B-B14F-4D97-AF65-F5344CB8AC3E}">
        <p14:creationId xmlns:p14="http://schemas.microsoft.com/office/powerpoint/2010/main" val="4255005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Introdução</a:t>
            </a:r>
            <a:endParaRPr lang="pt-BR" dirty="0"/>
          </a:p>
        </p:txBody>
      </p:sp>
      <p:sp>
        <p:nvSpPr>
          <p:cNvPr id="3" name="Retângulo 2"/>
          <p:cNvSpPr/>
          <p:nvPr/>
        </p:nvSpPr>
        <p:spPr>
          <a:xfrm>
            <a:off x="683568" y="1964353"/>
            <a:ext cx="7704856" cy="1938992"/>
          </a:xfrm>
          <a:prstGeom prst="rect">
            <a:avLst/>
          </a:prstGeom>
        </p:spPr>
        <p:txBody>
          <a:bodyPr wrap="square">
            <a:spAutoFit/>
          </a:bodyPr>
          <a:lstStyle/>
          <a:p>
            <a:pPr algn="just"/>
            <a:r>
              <a:rPr lang="pt-BR" sz="2000" b="0" dirty="0" smtClean="0"/>
              <a:t>Em sistemas operacionais tradicionais, cada processo tem um espaço de endereçamento e um único thread de controle. Não obstante isso, em muitas situações, é desejável ter múltiplos threads de controle no mesmo espaço de endereçamento executando em quase paralelo, como se eles fossem (quase) processos separados (exceto pelo espaço de endereçamento compartilhado). </a:t>
            </a:r>
          </a:p>
        </p:txBody>
      </p:sp>
      <p:sp>
        <p:nvSpPr>
          <p:cNvPr id="4" name="Text Box 4"/>
          <p:cNvSpPr txBox="1">
            <a:spLocks noChangeArrowheads="1"/>
          </p:cNvSpPr>
          <p:nvPr/>
        </p:nvSpPr>
        <p:spPr bwMode="auto">
          <a:xfrm>
            <a:off x="3563888" y="185266"/>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dirty="0">
                <a:solidFill>
                  <a:srgbClr val="000000"/>
                </a:solidFill>
                <a:effectLst>
                  <a:outerShdw blurRad="38100" dist="38100" dir="2700000" algn="tl">
                    <a:srgbClr val="C0C0C0"/>
                  </a:outerShdw>
                </a:effectLst>
                <a:latin typeface="Impact" pitchFamily="34" charset="0"/>
              </a:rPr>
              <a:t>6 – Thread</a:t>
            </a:r>
            <a:endParaRPr lang="en-US" altLang="pt-BR" sz="3200" dirty="0">
              <a:solidFill>
                <a:srgbClr val="000000"/>
              </a:solidFill>
              <a:effectLst>
                <a:outerShdw blurRad="38100" dist="38100" dir="2700000" algn="tl">
                  <a:srgbClr val="C0C0C0"/>
                </a:outerShdw>
              </a:effectLst>
              <a:latin typeface="Impact" pitchFamily="34" charset="0"/>
            </a:endParaRPr>
          </a:p>
        </p:txBody>
      </p:sp>
    </p:spTree>
    <p:extLst>
      <p:ext uri="{BB962C8B-B14F-4D97-AF65-F5344CB8AC3E}">
        <p14:creationId xmlns:p14="http://schemas.microsoft.com/office/powerpoint/2010/main" val="35029155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3"/>
          <p:cNvSpPr txBox="1">
            <a:spLocks noChangeArrowheads="1"/>
          </p:cNvSpPr>
          <p:nvPr/>
        </p:nvSpPr>
        <p:spPr bwMode="auto">
          <a:xfrm rot="-5404767">
            <a:off x="-2722562" y="3752850"/>
            <a:ext cx="5810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2000" b="0">
                <a:solidFill>
                  <a:schemeClr val="bg1"/>
                </a:solidFill>
              </a:rPr>
              <a:t>Arquitetura de Sistemas Operacionais – Machado/Maia</a:t>
            </a:r>
            <a:endParaRPr lang="en-US" altLang="pt-BR" sz="2000" b="0">
              <a:solidFill>
                <a:schemeClr val="bg1"/>
              </a:solidFill>
            </a:endParaRPr>
          </a:p>
        </p:txBody>
      </p:sp>
      <p:sp>
        <p:nvSpPr>
          <p:cNvPr id="19460" name="Text Box 4"/>
          <p:cNvSpPr txBox="1">
            <a:spLocks noChangeArrowheads="1"/>
          </p:cNvSpPr>
          <p:nvPr/>
        </p:nvSpPr>
        <p:spPr bwMode="auto">
          <a:xfrm>
            <a:off x="7223125"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dirty="0">
                <a:solidFill>
                  <a:srgbClr val="000000"/>
                </a:solidFill>
                <a:effectLst>
                  <a:outerShdw blurRad="38100" dist="38100" dir="2700000" algn="tl">
                    <a:srgbClr val="C0C0C0"/>
                  </a:outerShdw>
                </a:effectLst>
                <a:latin typeface="Impact" pitchFamily="34" charset="0"/>
              </a:rPr>
              <a:t>6 – Thread</a:t>
            </a:r>
            <a:endParaRPr lang="en-US" altLang="pt-BR" sz="3200" dirty="0">
              <a:solidFill>
                <a:srgbClr val="000000"/>
              </a:solidFill>
              <a:effectLst>
                <a:outerShdw blurRad="38100" dist="38100" dir="2700000" algn="tl">
                  <a:srgbClr val="C0C0C0"/>
                </a:outerShdw>
              </a:effectLst>
              <a:latin typeface="Impact" pitchFamily="34" charset="0"/>
            </a:endParaRPr>
          </a:p>
        </p:txBody>
      </p:sp>
      <p:sp>
        <p:nvSpPr>
          <p:cNvPr id="19462" name="Rectangle 6"/>
          <p:cNvSpPr>
            <a:spLocks noChangeArrowheads="1"/>
          </p:cNvSpPr>
          <p:nvPr/>
        </p:nvSpPr>
        <p:spPr bwMode="auto">
          <a:xfrm>
            <a:off x="609600" y="620688"/>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dirty="0">
                <a:latin typeface="Arrus BT" charset="0"/>
                <a:cs typeface="Times New Roman" pitchFamily="18" charset="0"/>
              </a:rPr>
              <a:t> </a:t>
            </a:r>
            <a:r>
              <a:rPr lang="pt-BR" altLang="pt-BR" sz="2800" dirty="0" err="1">
                <a:solidFill>
                  <a:srgbClr val="000000"/>
                </a:solidFill>
                <a:latin typeface="Arrus BT" charset="0"/>
                <a:cs typeface="Times New Roman" pitchFamily="18" charset="0"/>
              </a:rPr>
              <a:t>Subprocessos</a:t>
            </a:r>
            <a:r>
              <a:rPr lang="pt-BR" altLang="pt-BR" sz="2800" dirty="0">
                <a:solidFill>
                  <a:srgbClr val="000000"/>
                </a:solidFill>
                <a:latin typeface="Arrus BT" charset="0"/>
                <a:cs typeface="Times New Roman" pitchFamily="18" charset="0"/>
              </a:rPr>
              <a:t> e Processos Independentes</a:t>
            </a:r>
            <a:r>
              <a:rPr lang="en-US" altLang="pt-BR" sz="2800" dirty="0">
                <a:latin typeface="Arrus BT" charset="0"/>
                <a:cs typeface="Times New Roman" pitchFamily="18" charset="0"/>
              </a:rPr>
              <a:t> </a:t>
            </a:r>
            <a:endParaRPr lang="pt-BR" altLang="pt-BR" sz="2800" dirty="0">
              <a:latin typeface="Arrus BT" charset="0"/>
              <a:cs typeface="Times New Roman" pitchFamily="18" charset="0"/>
            </a:endParaRPr>
          </a:p>
          <a:p>
            <a:pPr>
              <a:spcBef>
                <a:spcPct val="50000"/>
              </a:spcBef>
              <a:buFont typeface="Wingdings" pitchFamily="2" charset="2"/>
              <a:buNone/>
            </a:pPr>
            <a:r>
              <a:rPr lang="pt-BR" altLang="pt-BR" sz="2800" dirty="0">
                <a:latin typeface="Arrus BT" charset="0"/>
                <a:cs typeface="Times New Roman" pitchFamily="18" charset="0"/>
              </a:rPr>
              <a:t>	</a:t>
            </a:r>
          </a:p>
        </p:txBody>
      </p:sp>
      <p:graphicFrame>
        <p:nvGraphicFramePr>
          <p:cNvPr id="19471" name="Object 15"/>
          <p:cNvGraphicFramePr>
            <a:graphicFrameLocks noChangeAspect="1"/>
          </p:cNvGraphicFramePr>
          <p:nvPr>
            <p:extLst>
              <p:ext uri="{D42A27DB-BD31-4B8C-83A1-F6EECF244321}">
                <p14:modId xmlns:p14="http://schemas.microsoft.com/office/powerpoint/2010/main" val="187943012"/>
              </p:ext>
            </p:extLst>
          </p:nvPr>
        </p:nvGraphicFramePr>
        <p:xfrm>
          <a:off x="5292080" y="4730824"/>
          <a:ext cx="3744416" cy="2082552"/>
        </p:xfrm>
        <a:graphic>
          <a:graphicData uri="http://schemas.openxmlformats.org/presentationml/2006/ole">
            <mc:AlternateContent xmlns:mc="http://schemas.openxmlformats.org/markup-compatibility/2006">
              <mc:Choice xmlns:v="urn:schemas-microsoft-com:vml" Requires="v">
                <p:oleObj spid="_x0000_s19502" name="CorelDRAW" r:id="rId3" imgW="4911120" imgH="3269160" progId="CorelDRAW.Graphic.10">
                  <p:embed/>
                </p:oleObj>
              </mc:Choice>
              <mc:Fallback>
                <p:oleObj name="CorelDRAW" r:id="rId3" imgW="4911120" imgH="3269160" progId="CorelDRAW.Graphic.10">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4730824"/>
                        <a:ext cx="3744416" cy="2082552"/>
                      </a:xfrm>
                      <a:prstGeom prst="rect">
                        <a:avLst/>
                      </a:prstGeom>
                      <a:noFill/>
                      <a:ln>
                        <a:noFill/>
                      </a:ln>
                      <a:effectLst/>
                    </p:spPr>
                  </p:pic>
                </p:oleObj>
              </mc:Fallback>
            </mc:AlternateContent>
          </a:graphicData>
        </a:graphic>
      </p:graphicFrame>
      <p:sp>
        <p:nvSpPr>
          <p:cNvPr id="2" name="Retângulo 1"/>
          <p:cNvSpPr/>
          <p:nvPr/>
        </p:nvSpPr>
        <p:spPr>
          <a:xfrm>
            <a:off x="179512" y="1424965"/>
            <a:ext cx="8568952" cy="2031325"/>
          </a:xfrm>
          <a:prstGeom prst="rect">
            <a:avLst/>
          </a:prstGeom>
        </p:spPr>
        <p:txBody>
          <a:bodyPr wrap="square">
            <a:spAutoFit/>
          </a:bodyPr>
          <a:lstStyle/>
          <a:p>
            <a:pPr algn="just"/>
            <a:r>
              <a:rPr lang="pt-BR" sz="1800" b="0" dirty="0"/>
              <a:t>A utilização de processos independentes e </a:t>
            </a:r>
            <a:r>
              <a:rPr lang="pt-BR" sz="1800" b="0" dirty="0" err="1"/>
              <a:t>subprocessos</a:t>
            </a:r>
            <a:r>
              <a:rPr lang="pt-BR" sz="1800" b="0" dirty="0"/>
              <a:t> permite dividir uma aplicação em partes </a:t>
            </a:r>
            <a:r>
              <a:rPr lang="pt-BR" sz="1800" b="0" dirty="0" smtClean="0"/>
              <a:t>que podem </a:t>
            </a:r>
            <a:r>
              <a:rPr lang="pt-BR" sz="1800" b="0" dirty="0"/>
              <a:t>trabalhar de forma concorrente. Um exemplo do uso de concorrência pode ser encontrado </a:t>
            </a:r>
            <a:r>
              <a:rPr lang="pt-BR" sz="1800" b="0" dirty="0" smtClean="0"/>
              <a:t>nas aplicações </a:t>
            </a:r>
            <a:r>
              <a:rPr lang="pt-BR" sz="1800" b="0" dirty="0"/>
              <a:t>com interface gráfica, como em um software de gerenciamento de e-mails. Neste ambiente, </a:t>
            </a:r>
            <a:r>
              <a:rPr lang="pt-BR" sz="1800" b="0" dirty="0" smtClean="0"/>
              <a:t>um usuário </a:t>
            </a:r>
            <a:r>
              <a:rPr lang="pt-BR" sz="1800" b="0" dirty="0"/>
              <a:t>pode estar lendo suas mensagens antigas, ao mesmo tempo que pode estar enviando e-mails </a:t>
            </a:r>
            <a:r>
              <a:rPr lang="pt-BR" sz="1800" b="0" dirty="0" smtClean="0"/>
              <a:t>e recebendo </a:t>
            </a:r>
            <a:r>
              <a:rPr lang="pt-BR" sz="1800" b="0" dirty="0"/>
              <a:t>novas mensagens. Com o uso de múltiplos processos, cada funcionalidade do </a:t>
            </a:r>
            <a:r>
              <a:rPr lang="pt-BR" sz="1800" b="0" dirty="0" smtClean="0"/>
              <a:t>software implicaria </a:t>
            </a:r>
            <a:r>
              <a:rPr lang="pt-BR" sz="1800" b="0" dirty="0"/>
              <a:t>a criação de um novo processo para atendê-la, aumentando o desempenho da </a:t>
            </a:r>
            <a:r>
              <a:rPr lang="pt-BR" sz="1800" b="0" dirty="0" smtClean="0"/>
              <a:t>aplicação </a:t>
            </a:r>
            <a:endParaRPr lang="pt-BR" sz="1800" dirty="0"/>
          </a:p>
        </p:txBody>
      </p:sp>
      <p:sp>
        <p:nvSpPr>
          <p:cNvPr id="3" name="Retângulo 2"/>
          <p:cNvSpPr/>
          <p:nvPr/>
        </p:nvSpPr>
        <p:spPr>
          <a:xfrm>
            <a:off x="251520" y="3397056"/>
            <a:ext cx="6606480" cy="2554545"/>
          </a:xfrm>
          <a:prstGeom prst="rect">
            <a:avLst/>
          </a:prstGeom>
        </p:spPr>
        <p:txBody>
          <a:bodyPr wrap="square">
            <a:spAutoFit/>
          </a:bodyPr>
          <a:lstStyle/>
          <a:p>
            <a:r>
              <a:rPr lang="pt-BR" sz="1600" b="0" dirty="0"/>
              <a:t>O problema neste tipo de implementação é que o uso de processos no desenvolvimento de </a:t>
            </a:r>
            <a:r>
              <a:rPr lang="pt-BR" sz="1600" b="0" dirty="0" smtClean="0"/>
              <a:t>aplicações concorrentes </a:t>
            </a:r>
            <a:r>
              <a:rPr lang="pt-BR" sz="1600" b="0" dirty="0"/>
              <a:t>demanda consumo de diversos recursos do sistema. Sempre que um novo processo é criado</a:t>
            </a:r>
            <a:r>
              <a:rPr lang="pt-BR" sz="1600" b="0" dirty="0" smtClean="0"/>
              <a:t>, o </a:t>
            </a:r>
            <a:r>
              <a:rPr lang="pt-BR" sz="1600" b="0" dirty="0"/>
              <a:t>sistema deve alocar recursos para cada processo, consumindo tempo de processador neste trabalho. </a:t>
            </a:r>
            <a:endParaRPr lang="pt-BR" sz="1600" b="0" dirty="0" smtClean="0"/>
          </a:p>
          <a:p>
            <a:r>
              <a:rPr lang="pt-BR" sz="1600" b="0" dirty="0" smtClean="0"/>
              <a:t>Outro </a:t>
            </a:r>
            <a:r>
              <a:rPr lang="pt-BR" sz="1600" b="0" dirty="0"/>
              <a:t>problema a ser considerado é quanto ao compartilhamento do espaço de endereçamento. </a:t>
            </a:r>
            <a:r>
              <a:rPr lang="pt-BR" sz="1600" b="0" dirty="0" smtClean="0"/>
              <a:t>Como cada </a:t>
            </a:r>
            <a:r>
              <a:rPr lang="pt-BR" sz="1600" b="0" dirty="0"/>
              <a:t>processo possui seu próprio espaço de endereçamento, a comunicação entre processos </a:t>
            </a:r>
            <a:r>
              <a:rPr lang="pt-BR" sz="1600" b="0" dirty="0" smtClean="0"/>
              <a:t>torna-se </a:t>
            </a:r>
            <a:r>
              <a:rPr lang="pt-BR" sz="1600" b="0" dirty="0"/>
              <a:t>difícil </a:t>
            </a:r>
            <a:endParaRPr lang="pt-BR" sz="1600" b="0" dirty="0" smtClean="0"/>
          </a:p>
          <a:p>
            <a:r>
              <a:rPr lang="pt-BR" sz="1600" b="0" dirty="0" smtClean="0"/>
              <a:t>e </a:t>
            </a:r>
            <a:r>
              <a:rPr lang="pt-BR" sz="1600" b="0" dirty="0"/>
              <a:t>lenta, pois utiliza mecanismos como </a:t>
            </a:r>
            <a:r>
              <a:rPr lang="pt-BR" sz="1600" b="0" dirty="0" err="1"/>
              <a:t>pipes</a:t>
            </a:r>
            <a:r>
              <a:rPr lang="pt-BR" sz="1600" b="0" dirty="0"/>
              <a:t>, sinais, </a:t>
            </a:r>
            <a:endParaRPr lang="pt-BR" sz="1600" b="0" dirty="0" smtClean="0"/>
          </a:p>
          <a:p>
            <a:r>
              <a:rPr lang="pt-BR" sz="1600" b="0" dirty="0" smtClean="0"/>
              <a:t>semáforos</a:t>
            </a:r>
            <a:r>
              <a:rPr lang="pt-BR" sz="1600" b="0" dirty="0"/>
              <a:t>, memória compartilhada ou </a:t>
            </a:r>
            <a:r>
              <a:rPr lang="pt-BR" sz="1600" b="0" dirty="0" smtClean="0"/>
              <a:t>troca de </a:t>
            </a:r>
            <a:r>
              <a:rPr lang="pt-BR" sz="1600" b="0" dirty="0"/>
              <a:t>mensagem</a:t>
            </a:r>
            <a:endParaRPr lang="pt-BR" sz="16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Text Box 4"/>
          <p:cNvSpPr txBox="1">
            <a:spLocks noChangeArrowheads="1"/>
          </p:cNvSpPr>
          <p:nvPr/>
        </p:nvSpPr>
        <p:spPr bwMode="auto">
          <a:xfrm>
            <a:off x="7223125"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a:solidFill>
                  <a:srgbClr val="000000"/>
                </a:solidFill>
                <a:effectLst>
                  <a:outerShdw blurRad="38100" dist="38100" dir="2700000" algn="tl">
                    <a:srgbClr val="C0C0C0"/>
                  </a:outerShdw>
                </a:effectLst>
                <a:latin typeface="Impact" pitchFamily="34" charset="0"/>
              </a:rPr>
              <a:t>6 – Thread</a:t>
            </a:r>
            <a:endParaRPr lang="en-US" altLang="pt-BR" sz="3200">
              <a:solidFill>
                <a:srgbClr val="000000"/>
              </a:solidFill>
              <a:effectLst>
                <a:outerShdw blurRad="38100" dist="38100" dir="2700000" algn="tl">
                  <a:srgbClr val="C0C0C0"/>
                </a:outerShdw>
              </a:effectLst>
              <a:latin typeface="Impact" pitchFamily="34" charset="0"/>
            </a:endParaRPr>
          </a:p>
        </p:txBody>
      </p:sp>
      <p:sp>
        <p:nvSpPr>
          <p:cNvPr id="77829"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a:latin typeface="Arrus BT" charset="0"/>
                <a:cs typeface="Times New Roman" pitchFamily="18" charset="0"/>
              </a:rPr>
              <a:t> </a:t>
            </a:r>
            <a:r>
              <a:rPr lang="pt-BR" altLang="pt-BR" sz="2800">
                <a:solidFill>
                  <a:srgbClr val="000000"/>
                </a:solidFill>
                <a:latin typeface="Arrus BT" charset="0"/>
                <a:cs typeface="Times New Roman" pitchFamily="18" charset="0"/>
              </a:rPr>
              <a:t>Ambiente Monothread</a:t>
            </a:r>
            <a:r>
              <a:rPr lang="en-US" altLang="pt-BR" sz="2800">
                <a:latin typeface="Arrus BT" charset="0"/>
                <a:cs typeface="Times New Roman" pitchFamily="18" charset="0"/>
              </a:rPr>
              <a:t> </a:t>
            </a:r>
            <a:endParaRPr lang="pt-BR" altLang="pt-BR" sz="2800">
              <a:latin typeface="Arrus BT" charset="0"/>
              <a:cs typeface="Times New Roman" pitchFamily="18" charset="0"/>
            </a:endParaRPr>
          </a:p>
          <a:p>
            <a:pPr>
              <a:spcBef>
                <a:spcPct val="50000"/>
              </a:spcBef>
              <a:buFont typeface="Wingdings" pitchFamily="2" charset="2"/>
              <a:buNone/>
            </a:pPr>
            <a:r>
              <a:rPr lang="pt-BR" altLang="pt-BR" sz="2800">
                <a:latin typeface="Arrus BT" charset="0"/>
                <a:cs typeface="Times New Roman" pitchFamily="18" charset="0"/>
              </a:rPr>
              <a:t>	</a:t>
            </a:r>
          </a:p>
        </p:txBody>
      </p:sp>
      <p:graphicFrame>
        <p:nvGraphicFramePr>
          <p:cNvPr id="77831" name="Object 7"/>
          <p:cNvGraphicFramePr>
            <a:graphicFrameLocks noChangeAspect="1"/>
          </p:cNvGraphicFramePr>
          <p:nvPr>
            <p:extLst>
              <p:ext uri="{D42A27DB-BD31-4B8C-83A1-F6EECF244321}">
                <p14:modId xmlns:p14="http://schemas.microsoft.com/office/powerpoint/2010/main" val="151641768"/>
              </p:ext>
            </p:extLst>
          </p:nvPr>
        </p:nvGraphicFramePr>
        <p:xfrm>
          <a:off x="1295400" y="4221088"/>
          <a:ext cx="6921500" cy="1563687"/>
        </p:xfrm>
        <a:graphic>
          <a:graphicData uri="http://schemas.openxmlformats.org/presentationml/2006/ole">
            <mc:AlternateContent xmlns:mc="http://schemas.openxmlformats.org/markup-compatibility/2006">
              <mc:Choice xmlns:v="urn:schemas-microsoft-com:vml" Requires="v">
                <p:oleObj spid="_x0000_s77863" name="CorelDRAW" r:id="rId3" imgW="4698360" imgH="1062360" progId="CorelDRAW.Graphic.10">
                  <p:embed/>
                </p:oleObj>
              </mc:Choice>
              <mc:Fallback>
                <p:oleObj name="CorelDRAW" r:id="rId3" imgW="4698360" imgH="1062360" progId="CorelDRAW.Graphic.1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221088"/>
                        <a:ext cx="6921500"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tângulo 1"/>
          <p:cNvSpPr/>
          <p:nvPr/>
        </p:nvSpPr>
        <p:spPr>
          <a:xfrm>
            <a:off x="609600" y="1536174"/>
            <a:ext cx="8171656" cy="1200329"/>
          </a:xfrm>
          <a:prstGeom prst="rect">
            <a:avLst/>
          </a:prstGeom>
        </p:spPr>
        <p:txBody>
          <a:bodyPr wrap="square">
            <a:spAutoFit/>
          </a:bodyPr>
          <a:lstStyle/>
          <a:p>
            <a:r>
              <a:rPr lang="pt-BR" sz="1800" b="0" dirty="0"/>
              <a:t>São exemplos de sistemas </a:t>
            </a:r>
            <a:r>
              <a:rPr lang="pt-BR" sz="1800" b="0" dirty="0" err="1"/>
              <a:t>monothread</a:t>
            </a:r>
            <a:r>
              <a:rPr lang="pt-BR" sz="1800" b="0" dirty="0"/>
              <a:t> o MS-DOS e as primeiras versões do MS Windows. Mesmo </a:t>
            </a:r>
            <a:r>
              <a:rPr lang="pt-BR" sz="1800" b="0" dirty="0" smtClean="0"/>
              <a:t>em ambientes </a:t>
            </a:r>
            <a:r>
              <a:rPr lang="pt-BR" sz="1800" b="0" dirty="0" err="1"/>
              <a:t>multiprogramáveis</a:t>
            </a:r>
            <a:r>
              <a:rPr lang="pt-BR" sz="1800" b="0" dirty="0"/>
              <a:t> e multiusuário, encontramos exemplos de implementações </a:t>
            </a:r>
            <a:r>
              <a:rPr lang="pt-BR" sz="1800" b="0" dirty="0" err="1"/>
              <a:t>monothread</a:t>
            </a:r>
            <a:r>
              <a:rPr lang="pt-BR" sz="1800" b="0" dirty="0" smtClean="0"/>
              <a:t>, como </a:t>
            </a:r>
            <a:r>
              <a:rPr lang="pt-BR" sz="1800" b="0" dirty="0"/>
              <a:t>nas versões mais antigas dos sistemas VAX/VMS e Unix.</a:t>
            </a:r>
            <a:endParaRPr lang="pt-BR" sz="1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ext Box 4"/>
          <p:cNvSpPr txBox="1">
            <a:spLocks noChangeArrowheads="1"/>
          </p:cNvSpPr>
          <p:nvPr/>
        </p:nvSpPr>
        <p:spPr bwMode="auto">
          <a:xfrm>
            <a:off x="7223125"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dirty="0">
                <a:solidFill>
                  <a:srgbClr val="000000"/>
                </a:solidFill>
                <a:effectLst>
                  <a:outerShdw blurRad="38100" dist="38100" dir="2700000" algn="tl">
                    <a:srgbClr val="C0C0C0"/>
                  </a:outerShdw>
                </a:effectLst>
                <a:latin typeface="Impact" pitchFamily="34" charset="0"/>
              </a:rPr>
              <a:t>6 – Thread</a:t>
            </a:r>
            <a:endParaRPr lang="en-US" altLang="pt-BR" sz="3200" dirty="0">
              <a:solidFill>
                <a:srgbClr val="000000"/>
              </a:solidFill>
              <a:effectLst>
                <a:outerShdw blurRad="38100" dist="38100" dir="2700000" algn="tl">
                  <a:srgbClr val="C0C0C0"/>
                </a:outerShdw>
              </a:effectLst>
              <a:latin typeface="Impact" pitchFamily="34" charset="0"/>
            </a:endParaRPr>
          </a:p>
        </p:txBody>
      </p:sp>
      <p:sp>
        <p:nvSpPr>
          <p:cNvPr id="78853"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a:latin typeface="Arrus BT" charset="0"/>
                <a:cs typeface="Times New Roman" pitchFamily="18" charset="0"/>
              </a:rPr>
              <a:t> </a:t>
            </a:r>
            <a:r>
              <a:rPr lang="pt-BR" altLang="pt-BR" sz="2800">
                <a:solidFill>
                  <a:srgbClr val="000000"/>
                </a:solidFill>
                <a:latin typeface="Arrus BT" charset="0"/>
                <a:cs typeface="Times New Roman" pitchFamily="18" charset="0"/>
              </a:rPr>
              <a:t>Ambiente Multithread</a:t>
            </a:r>
            <a:r>
              <a:rPr lang="en-US" altLang="pt-BR" sz="2800">
                <a:latin typeface="Arrus BT" charset="0"/>
                <a:cs typeface="Times New Roman" pitchFamily="18" charset="0"/>
              </a:rPr>
              <a:t> </a:t>
            </a:r>
            <a:endParaRPr lang="pt-BR" altLang="pt-BR" sz="2800">
              <a:latin typeface="Arrus BT" charset="0"/>
              <a:cs typeface="Times New Roman" pitchFamily="18" charset="0"/>
            </a:endParaRPr>
          </a:p>
          <a:p>
            <a:pPr>
              <a:spcBef>
                <a:spcPct val="50000"/>
              </a:spcBef>
              <a:buFont typeface="Wingdings" pitchFamily="2" charset="2"/>
              <a:buNone/>
            </a:pPr>
            <a:r>
              <a:rPr lang="pt-BR" altLang="pt-BR" sz="2800">
                <a:latin typeface="Arrus BT" charset="0"/>
                <a:cs typeface="Times New Roman" pitchFamily="18" charset="0"/>
              </a:rPr>
              <a:t>	</a:t>
            </a:r>
          </a:p>
        </p:txBody>
      </p:sp>
      <p:graphicFrame>
        <p:nvGraphicFramePr>
          <p:cNvPr id="78855" name="Object 7"/>
          <p:cNvGraphicFramePr>
            <a:graphicFrameLocks noChangeAspect="1"/>
          </p:cNvGraphicFramePr>
          <p:nvPr>
            <p:extLst>
              <p:ext uri="{D42A27DB-BD31-4B8C-83A1-F6EECF244321}">
                <p14:modId xmlns:p14="http://schemas.microsoft.com/office/powerpoint/2010/main" val="3198969462"/>
              </p:ext>
            </p:extLst>
          </p:nvPr>
        </p:nvGraphicFramePr>
        <p:xfrm>
          <a:off x="5872924" y="3356992"/>
          <a:ext cx="3595620" cy="3478466"/>
        </p:xfrm>
        <a:graphic>
          <a:graphicData uri="http://schemas.openxmlformats.org/presentationml/2006/ole">
            <mc:AlternateContent xmlns:mc="http://schemas.openxmlformats.org/markup-compatibility/2006">
              <mc:Choice xmlns:v="urn:schemas-microsoft-com:vml" Requires="v">
                <p:oleObj spid="_x0000_s78888" name="CorelDRAW" r:id="rId3" imgW="3261960" imgH="3155760" progId="CorelDRAW.Graphic.10">
                  <p:embed/>
                </p:oleObj>
              </mc:Choice>
              <mc:Fallback>
                <p:oleObj name="CorelDRAW" r:id="rId3" imgW="3261960" imgH="3155760" progId="CorelDRAW.Graphic.1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2924" y="3356992"/>
                        <a:ext cx="3595620" cy="3478466"/>
                      </a:xfrm>
                      <a:prstGeom prst="rect">
                        <a:avLst/>
                      </a:prstGeom>
                      <a:noFill/>
                      <a:ln>
                        <a:noFill/>
                      </a:ln>
                      <a:effectLst/>
                    </p:spPr>
                  </p:pic>
                </p:oleObj>
              </mc:Fallback>
            </mc:AlternateContent>
          </a:graphicData>
        </a:graphic>
      </p:graphicFrame>
      <p:sp>
        <p:nvSpPr>
          <p:cNvPr id="2" name="Retângulo 1"/>
          <p:cNvSpPr/>
          <p:nvPr/>
        </p:nvSpPr>
        <p:spPr>
          <a:xfrm>
            <a:off x="251520" y="1412776"/>
            <a:ext cx="8138864" cy="1200329"/>
          </a:xfrm>
          <a:prstGeom prst="rect">
            <a:avLst/>
          </a:prstGeom>
        </p:spPr>
        <p:txBody>
          <a:bodyPr wrap="square">
            <a:spAutoFit/>
          </a:bodyPr>
          <a:lstStyle/>
          <a:p>
            <a:r>
              <a:rPr lang="pt-BR" sz="1800" b="0" dirty="0"/>
              <a:t>Em um </a:t>
            </a:r>
            <a:r>
              <a:rPr lang="pt-BR" sz="1800" b="0" i="1" dirty="0"/>
              <a:t>ambiente </a:t>
            </a:r>
            <a:r>
              <a:rPr lang="pt-BR" sz="1800" b="0" i="1" dirty="0" err="1"/>
              <a:t>multithread</a:t>
            </a:r>
            <a:r>
              <a:rPr lang="pt-BR" sz="1800" b="0" dirty="0"/>
              <a:t>, ou seja, com múltiplos threads, não existe a ideia de programas </a:t>
            </a:r>
            <a:r>
              <a:rPr lang="pt-BR" sz="1800" b="0" dirty="0" smtClean="0"/>
              <a:t>associados a </a:t>
            </a:r>
            <a:r>
              <a:rPr lang="pt-BR" sz="1800" b="0" dirty="0"/>
              <a:t>processos, mas, sim, a threads. O processo, neste ambiente, tem pelo menos um thread de execução</a:t>
            </a:r>
            <a:r>
              <a:rPr lang="pt-BR" sz="1800" b="0" dirty="0" smtClean="0"/>
              <a:t>, mas </a:t>
            </a:r>
            <a:r>
              <a:rPr lang="pt-BR" sz="1800" b="0" dirty="0"/>
              <a:t>pode compartilhar o seu espaço de endereçamento com inúmeros outros threads.</a:t>
            </a:r>
            <a:endParaRPr lang="pt-BR" sz="1800" dirty="0"/>
          </a:p>
        </p:txBody>
      </p:sp>
      <p:sp>
        <p:nvSpPr>
          <p:cNvPr id="3" name="Retângulo 2"/>
          <p:cNvSpPr/>
          <p:nvPr/>
        </p:nvSpPr>
        <p:spPr>
          <a:xfrm>
            <a:off x="251520" y="2571869"/>
            <a:ext cx="5400600" cy="2308324"/>
          </a:xfrm>
          <a:prstGeom prst="rect">
            <a:avLst/>
          </a:prstGeom>
        </p:spPr>
        <p:txBody>
          <a:bodyPr wrap="square">
            <a:spAutoFit/>
          </a:bodyPr>
          <a:lstStyle/>
          <a:p>
            <a:pPr algn="just"/>
            <a:r>
              <a:rPr lang="pt-BR" sz="1800" b="0" dirty="0"/>
              <a:t>De forma simplificada, um thread pode ser definido como uma sub-rotina de um programa que pode </a:t>
            </a:r>
            <a:r>
              <a:rPr lang="pt-BR" sz="1800" b="0" dirty="0" smtClean="0"/>
              <a:t>ser executada </a:t>
            </a:r>
            <a:r>
              <a:rPr lang="pt-BR" sz="1800" b="0" dirty="0"/>
              <a:t>de forma assíncrona, ou seja, executada concorrentemente ao </a:t>
            </a:r>
            <a:r>
              <a:rPr lang="pt-BR" sz="1800" b="0" dirty="0" smtClean="0"/>
              <a:t>programa </a:t>
            </a:r>
            <a:r>
              <a:rPr lang="pt-BR" sz="1800" b="0" dirty="0"/>
              <a:t>chamador. </a:t>
            </a:r>
            <a:r>
              <a:rPr lang="pt-BR" sz="1800" b="0" dirty="0" smtClean="0"/>
              <a:t>O programador </a:t>
            </a:r>
            <a:r>
              <a:rPr lang="pt-BR" sz="1800" b="0" dirty="0"/>
              <a:t>deve especificar os threads, associando-os às sub-rotinas assíncronas. Desta forma, </a:t>
            </a:r>
            <a:r>
              <a:rPr lang="pt-BR" sz="1800" b="0" dirty="0" smtClean="0"/>
              <a:t>um ambiente </a:t>
            </a:r>
            <a:r>
              <a:rPr lang="pt-BR" sz="1800" b="0" dirty="0" err="1"/>
              <a:t>multithread</a:t>
            </a:r>
            <a:r>
              <a:rPr lang="pt-BR" sz="1800" b="0" dirty="0"/>
              <a:t> possibilita a execução concorrente de sub-rotinas dentro de um mesmo processo</a:t>
            </a:r>
            <a:endParaRPr lang="pt-BR" sz="1800" dirty="0"/>
          </a:p>
        </p:txBody>
      </p:sp>
      <p:sp>
        <p:nvSpPr>
          <p:cNvPr id="4" name="Retângulo 3"/>
          <p:cNvSpPr/>
          <p:nvPr/>
        </p:nvSpPr>
        <p:spPr>
          <a:xfrm>
            <a:off x="107504" y="4925486"/>
            <a:ext cx="6120680" cy="1815882"/>
          </a:xfrm>
          <a:prstGeom prst="rect">
            <a:avLst/>
          </a:prstGeom>
        </p:spPr>
        <p:txBody>
          <a:bodyPr wrap="square">
            <a:spAutoFit/>
          </a:bodyPr>
          <a:lstStyle/>
          <a:p>
            <a:r>
              <a:rPr lang="pt-BR" sz="1600" b="0" dirty="0" smtClean="0"/>
              <a:t>Exemplo: Existe </a:t>
            </a:r>
            <a:r>
              <a:rPr lang="pt-BR" sz="1600" b="0" dirty="0"/>
              <a:t>um programa principal que realiza a chamada de duas sub-rotinas assíncronas (Sub_1 </a:t>
            </a:r>
            <a:r>
              <a:rPr lang="pt-BR" sz="1600" b="0" dirty="0" smtClean="0"/>
              <a:t>e Sub_2</a:t>
            </a:r>
            <a:r>
              <a:rPr lang="pt-BR" sz="1600" b="0" dirty="0"/>
              <a:t>). Inicialmente, o processo é criado apenas com o Thread_1 para a execução do </a:t>
            </a:r>
            <a:r>
              <a:rPr lang="pt-BR" sz="1600" b="0" dirty="0" smtClean="0"/>
              <a:t>programa principal</a:t>
            </a:r>
            <a:r>
              <a:rPr lang="pt-BR" sz="1600" b="0" dirty="0"/>
              <a:t>. Quando o programa principal chama as sub-rotinas Sub_1 e Sub_2, são criados os Thread_2 </a:t>
            </a:r>
            <a:r>
              <a:rPr lang="pt-BR" sz="1600" b="0" dirty="0" smtClean="0"/>
              <a:t>e Thread_3</a:t>
            </a:r>
            <a:r>
              <a:rPr lang="pt-BR" sz="1600" b="0" dirty="0"/>
              <a:t>, respectivamente, e executados independentemente do programa principal. Neste processo, os</a:t>
            </a:r>
          </a:p>
          <a:p>
            <a:r>
              <a:rPr lang="pt-BR" sz="1600" b="0" dirty="0"/>
              <a:t>três threads são executados concorrentemente.</a:t>
            </a:r>
            <a:endParaRPr lang="pt-BR" sz="16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ext Box 4"/>
          <p:cNvSpPr txBox="1">
            <a:spLocks noChangeArrowheads="1"/>
          </p:cNvSpPr>
          <p:nvPr/>
        </p:nvSpPr>
        <p:spPr bwMode="auto">
          <a:xfrm>
            <a:off x="7223125"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a:solidFill>
                  <a:srgbClr val="000000"/>
                </a:solidFill>
                <a:effectLst>
                  <a:outerShdw blurRad="38100" dist="38100" dir="2700000" algn="tl">
                    <a:srgbClr val="C0C0C0"/>
                  </a:outerShdw>
                </a:effectLst>
                <a:latin typeface="Impact" pitchFamily="34" charset="0"/>
              </a:rPr>
              <a:t>6 – Thread</a:t>
            </a:r>
            <a:endParaRPr lang="en-US" altLang="pt-BR" sz="3200">
              <a:solidFill>
                <a:srgbClr val="000000"/>
              </a:solidFill>
              <a:effectLst>
                <a:outerShdw blurRad="38100" dist="38100" dir="2700000" algn="tl">
                  <a:srgbClr val="C0C0C0"/>
                </a:outerShdw>
              </a:effectLst>
              <a:latin typeface="Impact" pitchFamily="34" charset="0"/>
            </a:endParaRPr>
          </a:p>
        </p:txBody>
      </p:sp>
      <p:sp>
        <p:nvSpPr>
          <p:cNvPr id="79877"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a:latin typeface="Arrus BT" charset="0"/>
                <a:cs typeface="Times New Roman" pitchFamily="18" charset="0"/>
              </a:rPr>
              <a:t> </a:t>
            </a:r>
            <a:r>
              <a:rPr lang="pt-BR" altLang="pt-BR" sz="2800">
                <a:solidFill>
                  <a:srgbClr val="000000"/>
                </a:solidFill>
                <a:latin typeface="Arrus BT" charset="0"/>
                <a:cs typeface="Times New Roman" pitchFamily="18" charset="0"/>
              </a:rPr>
              <a:t>Aplicação Multithread</a:t>
            </a:r>
            <a:r>
              <a:rPr lang="en-US" altLang="pt-BR" sz="2800">
                <a:latin typeface="Arrus BT" charset="0"/>
                <a:cs typeface="Times New Roman" pitchFamily="18" charset="0"/>
              </a:rPr>
              <a:t> </a:t>
            </a:r>
            <a:endParaRPr lang="pt-BR" altLang="pt-BR" sz="2800">
              <a:latin typeface="Arrus BT" charset="0"/>
              <a:cs typeface="Times New Roman" pitchFamily="18" charset="0"/>
            </a:endParaRPr>
          </a:p>
          <a:p>
            <a:pPr>
              <a:spcBef>
                <a:spcPct val="50000"/>
              </a:spcBef>
              <a:buFont typeface="Wingdings" pitchFamily="2" charset="2"/>
              <a:buNone/>
            </a:pPr>
            <a:r>
              <a:rPr lang="pt-BR" altLang="pt-BR" sz="2800">
                <a:latin typeface="Arrus BT" charset="0"/>
                <a:cs typeface="Times New Roman" pitchFamily="18" charset="0"/>
              </a:rPr>
              <a:t>	</a:t>
            </a:r>
          </a:p>
        </p:txBody>
      </p:sp>
      <p:graphicFrame>
        <p:nvGraphicFramePr>
          <p:cNvPr id="79879" name="Object 7"/>
          <p:cNvGraphicFramePr>
            <a:graphicFrameLocks noChangeAspect="1"/>
          </p:cNvGraphicFramePr>
          <p:nvPr>
            <p:extLst>
              <p:ext uri="{D42A27DB-BD31-4B8C-83A1-F6EECF244321}">
                <p14:modId xmlns:p14="http://schemas.microsoft.com/office/powerpoint/2010/main" val="1397076142"/>
              </p:ext>
            </p:extLst>
          </p:nvPr>
        </p:nvGraphicFramePr>
        <p:xfrm>
          <a:off x="4499992" y="1640988"/>
          <a:ext cx="4536503" cy="4836011"/>
        </p:xfrm>
        <a:graphic>
          <a:graphicData uri="http://schemas.openxmlformats.org/presentationml/2006/ole">
            <mc:AlternateContent xmlns:mc="http://schemas.openxmlformats.org/markup-compatibility/2006">
              <mc:Choice xmlns:v="urn:schemas-microsoft-com:vml" Requires="v">
                <p:oleObj spid="_x0000_s79911" name="CorelDRAW" r:id="rId3" imgW="5483520" imgH="5483520" progId="CorelDRAW.Graphic.10">
                  <p:embed/>
                </p:oleObj>
              </mc:Choice>
              <mc:Fallback>
                <p:oleObj name="CorelDRAW" r:id="rId3" imgW="5483520" imgH="5483520" progId="CorelDRAW.Graphic.1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1640988"/>
                        <a:ext cx="4536503" cy="4836011"/>
                      </a:xfrm>
                      <a:prstGeom prst="rect">
                        <a:avLst/>
                      </a:prstGeom>
                      <a:noFill/>
                      <a:ln>
                        <a:noFill/>
                      </a:ln>
                      <a:effectLst/>
                    </p:spPr>
                  </p:pic>
                </p:oleObj>
              </mc:Fallback>
            </mc:AlternateContent>
          </a:graphicData>
        </a:graphic>
      </p:graphicFrame>
      <p:sp>
        <p:nvSpPr>
          <p:cNvPr id="2" name="Retângulo 1"/>
          <p:cNvSpPr/>
          <p:nvPr/>
        </p:nvSpPr>
        <p:spPr>
          <a:xfrm>
            <a:off x="144016" y="2111945"/>
            <a:ext cx="4572000" cy="3693319"/>
          </a:xfrm>
          <a:prstGeom prst="rect">
            <a:avLst/>
          </a:prstGeom>
        </p:spPr>
        <p:txBody>
          <a:bodyPr>
            <a:spAutoFit/>
          </a:bodyPr>
          <a:lstStyle/>
          <a:p>
            <a:pPr algn="just"/>
            <a:r>
              <a:rPr lang="pt-BR" sz="1800" b="0" dirty="0"/>
              <a:t>Dentro de um mesmo processo, threads compartilham o mesmo contexto de software e espaço </a:t>
            </a:r>
            <a:r>
              <a:rPr lang="pt-BR" sz="1800" b="0" dirty="0" smtClean="0"/>
              <a:t>de endereçamento </a:t>
            </a:r>
            <a:r>
              <a:rPr lang="pt-BR" sz="1800" b="0" dirty="0"/>
              <a:t>com os demais threads, porém cada thread possui seu contexto de hardware individual.</a:t>
            </a:r>
          </a:p>
          <a:p>
            <a:pPr algn="just"/>
            <a:r>
              <a:rPr lang="pt-BR" sz="1800" b="0" dirty="0"/>
              <a:t>Threads são implementados internamente por meio de uma estrutura de dados denominada </a:t>
            </a:r>
            <a:r>
              <a:rPr lang="pt-BR" sz="1800" b="0" i="1" dirty="0"/>
              <a:t>bloco </a:t>
            </a:r>
            <a:r>
              <a:rPr lang="pt-BR" sz="1800" b="0" i="1" dirty="0" smtClean="0"/>
              <a:t>de controle </a:t>
            </a:r>
            <a:r>
              <a:rPr lang="pt-BR" sz="1800" b="0" i="1" dirty="0"/>
              <a:t>do thread </a:t>
            </a:r>
            <a:r>
              <a:rPr lang="pt-BR" sz="1800" b="0" dirty="0"/>
              <a:t>(</a:t>
            </a:r>
            <a:r>
              <a:rPr lang="pt-BR" sz="1800" b="0" i="1" dirty="0"/>
              <a:t>Thread </a:t>
            </a:r>
            <a:r>
              <a:rPr lang="pt-BR" sz="1800" b="0" i="1" dirty="0" err="1"/>
              <a:t>Control</a:t>
            </a:r>
            <a:r>
              <a:rPr lang="pt-BR" sz="1800" b="0" i="1" dirty="0"/>
              <a:t> </a:t>
            </a:r>
            <a:r>
              <a:rPr lang="pt-BR" sz="1800" b="0" i="1" dirty="0" err="1"/>
              <a:t>Block</a:t>
            </a:r>
            <a:r>
              <a:rPr lang="pt-BR" sz="1800" b="0" i="1" dirty="0"/>
              <a:t> – TCB</a:t>
            </a:r>
            <a:r>
              <a:rPr lang="pt-BR" sz="1800" b="0" dirty="0"/>
              <a:t>). O TCB armazena, além do contexto de hardware</a:t>
            </a:r>
            <a:r>
              <a:rPr lang="pt-BR" sz="1800" b="0" dirty="0" smtClean="0"/>
              <a:t>, mais </a:t>
            </a:r>
            <a:r>
              <a:rPr lang="pt-BR" sz="1800" b="0" dirty="0"/>
              <a:t>algumas informações relacionadas exclusivamente ao thread, como prioridade, estado de execução</a:t>
            </a:r>
          </a:p>
          <a:p>
            <a:pPr algn="just"/>
            <a:r>
              <a:rPr lang="pt-BR" sz="1800" b="0" dirty="0"/>
              <a:t>e bits de estado.</a:t>
            </a:r>
            <a:endParaRPr lang="pt-BR" sz="18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5554960" cy="4525963"/>
          </a:xfrm>
        </p:spPr>
        <p:txBody>
          <a:bodyPr>
            <a:normAutofit/>
          </a:bodyPr>
          <a:lstStyle/>
          <a:p>
            <a:r>
              <a:rPr lang="pt-BR" sz="2800" dirty="0" smtClean="0"/>
              <a:t>Threads (Vantagens)</a:t>
            </a:r>
          </a:p>
          <a:p>
            <a:pPr marL="0" indent="0">
              <a:buNone/>
            </a:pPr>
            <a:r>
              <a:rPr lang="pt-BR" sz="2000" dirty="0" smtClean="0"/>
              <a:t>Em muitas aplicações há múltiplas atividades que podem ser executadas ao mesmo tempo;</a:t>
            </a:r>
          </a:p>
          <a:p>
            <a:pPr marL="0" indent="0">
              <a:buNone/>
            </a:pPr>
            <a:r>
              <a:rPr lang="pt-BR" sz="2000" dirty="0" smtClean="0"/>
              <a:t>Criação de atividades em paralela;</a:t>
            </a:r>
          </a:p>
          <a:p>
            <a:pPr marL="0" indent="0">
              <a:buNone/>
            </a:pPr>
            <a:r>
              <a:rPr lang="pt-BR" sz="2000" dirty="0" smtClean="0"/>
              <a:t>Algumas aplicações precisam do compartilhamento do espaço de endereço;</a:t>
            </a:r>
          </a:p>
          <a:p>
            <a:pPr marL="0" indent="0">
              <a:buNone/>
            </a:pPr>
            <a:r>
              <a:rPr lang="pt-BR" sz="2000" dirty="0" smtClean="0"/>
              <a:t>CPU-</a:t>
            </a:r>
            <a:r>
              <a:rPr lang="pt-BR" sz="2000" dirty="0" err="1" smtClean="0"/>
              <a:t>bound</a:t>
            </a:r>
            <a:r>
              <a:rPr lang="pt-BR" sz="2000" dirty="0" smtClean="0"/>
              <a:t> IO-</a:t>
            </a:r>
            <a:r>
              <a:rPr lang="pt-BR" sz="2000" dirty="0" err="1" smtClean="0"/>
              <a:t>bound</a:t>
            </a:r>
            <a:r>
              <a:rPr lang="pt-BR" sz="2000" dirty="0" smtClean="0"/>
              <a:t> podem sobrepor, acelerando aplicação, ou seja podemos ter uma thread que venha balancear uma CPU-</a:t>
            </a:r>
            <a:r>
              <a:rPr lang="pt-BR" sz="2000" dirty="0" err="1" smtClean="0"/>
              <a:t>bound</a:t>
            </a:r>
            <a:r>
              <a:rPr lang="pt-BR" sz="2000" dirty="0" smtClean="0"/>
              <a:t> por outra IO-</a:t>
            </a:r>
            <a:r>
              <a:rPr lang="pt-BR" sz="2000" dirty="0" err="1" smtClean="0"/>
              <a:t>bound</a:t>
            </a:r>
            <a:r>
              <a:rPr lang="pt-BR" sz="2000" dirty="0" smtClean="0"/>
              <a:t>;</a:t>
            </a:r>
          </a:p>
          <a:p>
            <a:pPr marL="0" indent="0">
              <a:buNone/>
            </a:pPr>
            <a:r>
              <a:rPr lang="pt-BR" sz="2000" dirty="0" smtClean="0"/>
              <a:t> </a:t>
            </a:r>
            <a:endParaRPr lang="pt-BR"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628800"/>
            <a:ext cx="3059831" cy="3235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
          <p:cNvSpPr txBox="1">
            <a:spLocks noChangeArrowheads="1"/>
          </p:cNvSpPr>
          <p:nvPr/>
        </p:nvSpPr>
        <p:spPr bwMode="auto">
          <a:xfrm>
            <a:off x="3635896" y="40129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dirty="0">
                <a:solidFill>
                  <a:srgbClr val="000000"/>
                </a:solidFill>
                <a:effectLst>
                  <a:outerShdw blurRad="38100" dist="38100" dir="2700000" algn="tl">
                    <a:srgbClr val="C0C0C0"/>
                  </a:outerShdw>
                </a:effectLst>
                <a:latin typeface="Impact" pitchFamily="34" charset="0"/>
              </a:rPr>
              <a:t>6 – Thread</a:t>
            </a:r>
            <a:endParaRPr lang="en-US" altLang="pt-BR" sz="3200" dirty="0">
              <a:solidFill>
                <a:srgbClr val="000000"/>
              </a:solidFill>
              <a:effectLst>
                <a:outerShdw blurRad="38100" dist="38100" dir="2700000" algn="tl">
                  <a:srgbClr val="C0C0C0"/>
                </a:outerShdw>
              </a:effectLst>
              <a:latin typeface="Impact" pitchFamily="34" charset="0"/>
            </a:endParaRPr>
          </a:p>
        </p:txBody>
      </p:sp>
    </p:spTree>
    <p:extLst>
      <p:ext uri="{BB962C8B-B14F-4D97-AF65-F5344CB8AC3E}">
        <p14:creationId xmlns:p14="http://schemas.microsoft.com/office/powerpoint/2010/main" val="2513932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5554960" cy="4525963"/>
          </a:xfrm>
        </p:spPr>
        <p:txBody>
          <a:bodyPr/>
          <a:lstStyle/>
          <a:p>
            <a:r>
              <a:rPr lang="pt-BR" sz="2800" dirty="0" smtClean="0"/>
              <a:t>Threads (Vantagens)</a:t>
            </a:r>
          </a:p>
          <a:p>
            <a:pPr marL="0" indent="0">
              <a:buNone/>
            </a:pPr>
            <a:r>
              <a:rPr lang="pt-BR" sz="2000" dirty="0" smtClean="0"/>
              <a:t>São mais rápidas de criar e destruir que processos;</a:t>
            </a:r>
          </a:p>
          <a:p>
            <a:pPr marL="0" indent="0">
              <a:buNone/>
            </a:pPr>
            <a:r>
              <a:rPr lang="pt-BR" sz="2000" dirty="0" smtClean="0"/>
              <a:t>Em alguns casos de 10 a 100 vezes mais rápidas;</a:t>
            </a:r>
          </a:p>
          <a:p>
            <a:pPr marL="0" indent="0">
              <a:buNone/>
            </a:pPr>
            <a:r>
              <a:rPr lang="pt-BR" sz="2000" dirty="0" smtClean="0"/>
              <a:t>Sistemas com múltiplas </a:t>
            </a:r>
            <a:r>
              <a:rPr lang="pt-BR" sz="2000" dirty="0" err="1" smtClean="0"/>
              <a:t>CPUs</a:t>
            </a:r>
            <a:r>
              <a:rPr lang="pt-BR" sz="2000" dirty="0" smtClean="0"/>
              <a:t> ou core de execução (paralelismo);</a:t>
            </a:r>
          </a:p>
          <a:p>
            <a:pPr marL="0" indent="0">
              <a:buNone/>
            </a:pPr>
            <a:endParaRPr lang="pt-BR"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5" y="3444471"/>
            <a:ext cx="5112569" cy="2576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
          <p:cNvSpPr txBox="1">
            <a:spLocks noChangeArrowheads="1"/>
          </p:cNvSpPr>
          <p:nvPr/>
        </p:nvSpPr>
        <p:spPr bwMode="auto">
          <a:xfrm>
            <a:off x="6899597"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dirty="0">
                <a:solidFill>
                  <a:srgbClr val="000000"/>
                </a:solidFill>
                <a:effectLst>
                  <a:outerShdw blurRad="38100" dist="38100" dir="2700000" algn="tl">
                    <a:srgbClr val="C0C0C0"/>
                  </a:outerShdw>
                </a:effectLst>
                <a:latin typeface="Impact" pitchFamily="34" charset="0"/>
              </a:rPr>
              <a:t>6 – Thread</a:t>
            </a:r>
            <a:endParaRPr lang="en-US" altLang="pt-BR" sz="3200" dirty="0">
              <a:solidFill>
                <a:srgbClr val="000000"/>
              </a:solidFill>
              <a:effectLst>
                <a:outerShdw blurRad="38100" dist="38100" dir="2700000" algn="tl">
                  <a:srgbClr val="C0C0C0"/>
                </a:outerShdw>
              </a:effectLst>
              <a:latin typeface="Impact" pitchFamily="34" charset="0"/>
            </a:endParaRPr>
          </a:p>
        </p:txBody>
      </p:sp>
    </p:spTree>
    <p:extLst>
      <p:ext uri="{BB962C8B-B14F-4D97-AF65-F5344CB8AC3E}">
        <p14:creationId xmlns:p14="http://schemas.microsoft.com/office/powerpoint/2010/main" val="176630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2" y="44624"/>
            <a:ext cx="7772400" cy="515144"/>
          </a:xfrm>
        </p:spPr>
        <p:txBody>
          <a:bodyPr/>
          <a:lstStyle/>
          <a:p>
            <a:pPr algn="l"/>
            <a:r>
              <a:rPr lang="pt-BR" sz="2000" b="1" dirty="0"/>
              <a:t>Processos</a:t>
            </a:r>
          </a:p>
        </p:txBody>
      </p:sp>
      <p:sp>
        <p:nvSpPr>
          <p:cNvPr id="3" name="Retângulo 2"/>
          <p:cNvSpPr/>
          <p:nvPr/>
        </p:nvSpPr>
        <p:spPr>
          <a:xfrm>
            <a:off x="179512" y="476672"/>
            <a:ext cx="8856984" cy="3046988"/>
          </a:xfrm>
          <a:prstGeom prst="rect">
            <a:avLst/>
          </a:prstGeom>
        </p:spPr>
        <p:txBody>
          <a:bodyPr wrap="square">
            <a:spAutoFit/>
          </a:bodyPr>
          <a:lstStyle/>
          <a:p>
            <a:pPr algn="just"/>
            <a:r>
              <a:rPr lang="pt-BR" sz="1600" b="0" dirty="0"/>
              <a:t>O conceito de processo pode ser </a:t>
            </a:r>
            <a:r>
              <a:rPr lang="pt-BR" sz="1600" b="0" dirty="0" smtClean="0"/>
              <a:t>definido como </a:t>
            </a:r>
            <a:r>
              <a:rPr lang="pt-BR" sz="1600" b="0" dirty="0"/>
              <a:t>sendo o conjunto necessário de informações para que o sistema operacional implemente </a:t>
            </a:r>
            <a:r>
              <a:rPr lang="pt-BR" sz="1600" b="0" dirty="0" smtClean="0"/>
              <a:t>a concorrência </a:t>
            </a:r>
            <a:r>
              <a:rPr lang="pt-BR" sz="1600" b="0" dirty="0"/>
              <a:t>de programas</a:t>
            </a:r>
            <a:r>
              <a:rPr lang="pt-BR" sz="1600" b="0" dirty="0" smtClean="0"/>
              <a:t>.</a:t>
            </a:r>
          </a:p>
          <a:p>
            <a:pPr algn="just"/>
            <a:r>
              <a:rPr lang="pt-BR" sz="1600" b="0" dirty="0" smtClean="0"/>
              <a:t>Exemplo: A </a:t>
            </a:r>
            <a:r>
              <a:rPr lang="pt-BR" sz="1600" b="0" dirty="0"/>
              <a:t>concorrência de três programas (PROG_1, PROG_2, PROG_3) associados aos</a:t>
            </a:r>
          </a:p>
          <a:p>
            <a:pPr algn="just"/>
            <a:r>
              <a:rPr lang="pt-BR" sz="1600" b="0" dirty="0"/>
              <a:t>Processos X, Y e Z. No intervalo de tempo Δt</a:t>
            </a:r>
            <a:r>
              <a:rPr lang="pt-BR" sz="1600" b="0" baseline="-25000" dirty="0"/>
              <a:t>1</a:t>
            </a:r>
            <a:r>
              <a:rPr lang="pt-BR" sz="1600" b="0" dirty="0"/>
              <a:t>, o processador executa instruções do PROG_1. </a:t>
            </a:r>
            <a:r>
              <a:rPr lang="pt-BR" sz="1600" b="0" dirty="0" smtClean="0"/>
              <a:t>No instante </a:t>
            </a:r>
            <a:r>
              <a:rPr lang="pt-BR" sz="1600" b="0" dirty="0"/>
              <a:t>de tempo t4, o sistema operacional decide interromper temporariamente a execução do </a:t>
            </a:r>
            <a:r>
              <a:rPr lang="pt-BR" sz="1600" b="0" dirty="0" smtClean="0"/>
              <a:t>PROG_1 e </a:t>
            </a:r>
            <a:r>
              <a:rPr lang="pt-BR" sz="1600" b="0" dirty="0"/>
              <a:t>salva o conteúdo dos registradores do processador, armazenando-os no Processo X. A seguir, </a:t>
            </a:r>
            <a:r>
              <a:rPr lang="pt-BR" sz="1600" b="0" dirty="0" smtClean="0"/>
              <a:t>o PROG_2 </a:t>
            </a:r>
            <a:r>
              <a:rPr lang="pt-BR" sz="1600" b="0" dirty="0"/>
              <a:t>é </a:t>
            </a:r>
            <a:r>
              <a:rPr lang="pt-BR" sz="1600" b="0" dirty="0" err="1"/>
              <a:t>inicia-do</a:t>
            </a:r>
            <a:r>
              <a:rPr lang="pt-BR" sz="1600" b="0" dirty="0"/>
              <a:t> e executado ao longo do intervalo Δt2. No instante t7, o sistema operacional </a:t>
            </a:r>
            <a:r>
              <a:rPr lang="pt-BR" sz="1600" b="0" dirty="0" smtClean="0"/>
              <a:t>decide interromper </a:t>
            </a:r>
            <a:r>
              <a:rPr lang="pt-BR" sz="1600" b="0" dirty="0"/>
              <a:t>o PROG_2 e salva o conteúdo dos registradores no Processo Y. Neste momento o PROG_3 </a:t>
            </a:r>
            <a:r>
              <a:rPr lang="pt-BR" sz="1600" b="0" dirty="0" smtClean="0"/>
              <a:t>é iniciado</a:t>
            </a:r>
            <a:r>
              <a:rPr lang="pt-BR" sz="1600" b="0" dirty="0"/>
              <a:t>, executa no intervalo de tempo Δt3 até que o sistema operacional decide interrompê-lo, </a:t>
            </a:r>
            <a:r>
              <a:rPr lang="pt-BR" sz="1600" b="0" dirty="0" smtClean="0"/>
              <a:t>salvar seus </a:t>
            </a:r>
            <a:r>
              <a:rPr lang="pt-BR" sz="1600" b="0" dirty="0"/>
              <a:t>registradores no Processo Z e retomar a execução de PROG_1. Para isso, no instante t12 o </a:t>
            </a:r>
            <a:r>
              <a:rPr lang="pt-BR" sz="1600" b="0" dirty="0" smtClean="0"/>
              <a:t>conteúdo dos </a:t>
            </a:r>
            <a:r>
              <a:rPr lang="pt-BR" sz="1600" b="0" dirty="0"/>
              <a:t>registradores do processo X é carregado no processador, fazendo com que PROG_1 continue </a:t>
            </a:r>
            <a:r>
              <a:rPr lang="pt-BR" sz="1600" b="0" dirty="0" smtClean="0"/>
              <a:t>sua execução </a:t>
            </a:r>
            <a:r>
              <a:rPr lang="pt-BR" sz="1600" b="0" dirty="0"/>
              <a:t>como se não tivesse sido interrompido.</a:t>
            </a:r>
            <a:endParaRPr lang="pt-BR" sz="1600" dirty="0"/>
          </a:p>
        </p:txBody>
      </p:sp>
      <p:pic>
        <p:nvPicPr>
          <p:cNvPr id="93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3523660"/>
            <a:ext cx="5956324" cy="2980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17334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0"/>
            <a:ext cx="4546848" cy="3227635"/>
          </a:xfrm>
        </p:spPr>
        <p:txBody>
          <a:bodyPr>
            <a:normAutofit/>
          </a:bodyPr>
          <a:lstStyle/>
          <a:p>
            <a:r>
              <a:rPr lang="pt-BR" sz="2800" dirty="0" smtClean="0"/>
              <a:t>Thread (Exemplo)</a:t>
            </a:r>
          </a:p>
          <a:p>
            <a:pPr marL="0" indent="0">
              <a:buNone/>
            </a:pPr>
            <a:r>
              <a:rPr lang="pt-BR" sz="2000" dirty="0" smtClean="0"/>
              <a:t>Editor de texto, Servidor Web, Servidor de e-mail;</a:t>
            </a:r>
          </a:p>
          <a:p>
            <a:pPr marL="0" indent="0">
              <a:buNone/>
            </a:pPr>
            <a:r>
              <a:rPr lang="pt-BR" sz="2000" dirty="0" smtClean="0"/>
              <a:t>Processos separados não funcionam, o documento tem que está compartilhado;</a:t>
            </a:r>
          </a:p>
          <a:p>
            <a:pPr marL="0" indent="0">
              <a:buNone/>
            </a:pPr>
            <a:r>
              <a:rPr lang="pt-BR" sz="2000" dirty="0" smtClean="0"/>
              <a:t>Threads para correção, </a:t>
            </a:r>
            <a:r>
              <a:rPr lang="pt-BR" sz="2000" dirty="0" err="1" smtClean="0"/>
              <a:t>identação</a:t>
            </a:r>
            <a:r>
              <a:rPr lang="pt-BR" sz="2000" dirty="0" smtClean="0"/>
              <a:t>, fonte, mudança de linha;</a:t>
            </a:r>
          </a:p>
          <a:p>
            <a:pPr marL="0" indent="0">
              <a:buNone/>
            </a:pPr>
            <a:r>
              <a:rPr lang="pt-BR" sz="2000" dirty="0" smtClean="0"/>
              <a:t> </a:t>
            </a:r>
            <a:endParaRPr lang="pt-BR" sz="20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077072"/>
            <a:ext cx="4167386"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
          <p:cNvSpPr txBox="1">
            <a:spLocks noChangeArrowheads="1"/>
          </p:cNvSpPr>
          <p:nvPr/>
        </p:nvSpPr>
        <p:spPr bwMode="auto">
          <a:xfrm>
            <a:off x="7020272"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dirty="0">
                <a:solidFill>
                  <a:srgbClr val="000000"/>
                </a:solidFill>
                <a:effectLst>
                  <a:outerShdw blurRad="38100" dist="38100" dir="2700000" algn="tl">
                    <a:srgbClr val="C0C0C0"/>
                  </a:outerShdw>
                </a:effectLst>
                <a:latin typeface="Impact" pitchFamily="34" charset="0"/>
              </a:rPr>
              <a:t>6 – Thread</a:t>
            </a:r>
            <a:endParaRPr lang="en-US" altLang="pt-BR" sz="3200" dirty="0">
              <a:solidFill>
                <a:srgbClr val="000000"/>
              </a:solidFill>
              <a:effectLst>
                <a:outerShdw blurRad="38100" dist="38100" dir="2700000" algn="tl">
                  <a:srgbClr val="C0C0C0"/>
                </a:outerShdw>
              </a:effectLst>
              <a:latin typeface="Impact" pitchFamily="34" charset="0"/>
            </a:endParaRPr>
          </a:p>
        </p:txBody>
      </p:sp>
    </p:spTree>
    <p:extLst>
      <p:ext uri="{BB962C8B-B14F-4D97-AF65-F5344CB8AC3E}">
        <p14:creationId xmlns:p14="http://schemas.microsoft.com/office/powerpoint/2010/main" val="256801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1"/>
            <a:ext cx="8229600" cy="1900808"/>
          </a:xfrm>
        </p:spPr>
        <p:txBody>
          <a:bodyPr/>
          <a:lstStyle/>
          <a:p>
            <a:r>
              <a:rPr lang="pt-BR" sz="2800" dirty="0" smtClean="0"/>
              <a:t>Thread (Exemplo)</a:t>
            </a:r>
          </a:p>
          <a:p>
            <a:pPr marL="0" indent="0">
              <a:buNone/>
            </a:pPr>
            <a:r>
              <a:rPr lang="pt-BR" sz="2000" dirty="0" smtClean="0"/>
              <a:t>Servidor Web-Thread para sincronizar cada usuário que faça requisição ao servidor web;</a:t>
            </a:r>
          </a:p>
          <a:p>
            <a:pPr marL="0" indent="0">
              <a:buNone/>
            </a:pPr>
            <a:endParaRPr lang="pt-BR" sz="2000" dirty="0" smtClean="0"/>
          </a:p>
          <a:p>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398" y="2890104"/>
            <a:ext cx="3957414"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tângulo 3"/>
          <p:cNvSpPr/>
          <p:nvPr/>
        </p:nvSpPr>
        <p:spPr>
          <a:xfrm>
            <a:off x="179512" y="2924944"/>
            <a:ext cx="4572000" cy="1477328"/>
          </a:xfrm>
          <a:prstGeom prst="rect">
            <a:avLst/>
          </a:prstGeom>
        </p:spPr>
        <p:txBody>
          <a:bodyPr>
            <a:spAutoFit/>
          </a:bodyPr>
          <a:lstStyle/>
          <a:p>
            <a:r>
              <a:rPr lang="pt-BR" sz="1800" dirty="0"/>
              <a:t>O despachante </a:t>
            </a:r>
            <a:r>
              <a:rPr lang="pt-BR" sz="1800" b="0" dirty="0"/>
              <a:t>(i) lê as requisições de trabalho que chegam, (</a:t>
            </a:r>
            <a:r>
              <a:rPr lang="pt-BR" sz="1800" b="0" dirty="0" err="1"/>
              <a:t>ii</a:t>
            </a:r>
            <a:r>
              <a:rPr lang="pt-BR" sz="1800" b="0" dirty="0"/>
              <a:t>) escolhe uma </a:t>
            </a:r>
            <a:r>
              <a:rPr lang="pt-BR" sz="1800" dirty="0"/>
              <a:t>thread operário </a:t>
            </a:r>
            <a:r>
              <a:rPr lang="pt-BR" sz="1800" b="0" dirty="0"/>
              <a:t>ociosa e (</a:t>
            </a:r>
            <a:r>
              <a:rPr lang="pt-BR" sz="1800" b="0" dirty="0" err="1"/>
              <a:t>iii</a:t>
            </a:r>
            <a:r>
              <a:rPr lang="pt-BR" sz="1800" b="0" dirty="0"/>
              <a:t>) entrega a requisição. A thread operário (</a:t>
            </a:r>
            <a:r>
              <a:rPr lang="pt-BR" sz="1800" b="0" dirty="0" err="1"/>
              <a:t>iv</a:t>
            </a:r>
            <a:r>
              <a:rPr lang="pt-BR" sz="1800" b="0" dirty="0"/>
              <a:t>) lê a cache, caso não encontre a informação, (v) inicializa uma leitura de disco </a:t>
            </a:r>
          </a:p>
        </p:txBody>
      </p:sp>
      <p:sp>
        <p:nvSpPr>
          <p:cNvPr id="7" name="Text Box 4"/>
          <p:cNvSpPr txBox="1">
            <a:spLocks noChangeArrowheads="1"/>
          </p:cNvSpPr>
          <p:nvPr/>
        </p:nvSpPr>
        <p:spPr bwMode="auto">
          <a:xfrm>
            <a:off x="6660232"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dirty="0">
                <a:solidFill>
                  <a:srgbClr val="000000"/>
                </a:solidFill>
                <a:effectLst>
                  <a:outerShdw blurRad="38100" dist="38100" dir="2700000" algn="tl">
                    <a:srgbClr val="C0C0C0"/>
                  </a:outerShdw>
                </a:effectLst>
                <a:latin typeface="Impact" pitchFamily="34" charset="0"/>
              </a:rPr>
              <a:t>6 – Thread</a:t>
            </a:r>
            <a:endParaRPr lang="en-US" altLang="pt-BR" sz="3200" dirty="0">
              <a:solidFill>
                <a:srgbClr val="000000"/>
              </a:solidFill>
              <a:effectLst>
                <a:outerShdw blurRad="38100" dist="38100" dir="2700000" algn="tl">
                  <a:srgbClr val="C0C0C0"/>
                </a:outerShdw>
              </a:effectLst>
              <a:latin typeface="Impact" pitchFamily="34" charset="0"/>
            </a:endParaRPr>
          </a:p>
        </p:txBody>
      </p:sp>
    </p:spTree>
    <p:extLst>
      <p:ext uri="{BB962C8B-B14F-4D97-AF65-F5344CB8AC3E}">
        <p14:creationId xmlns:p14="http://schemas.microsoft.com/office/powerpoint/2010/main" val="2833834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r>
              <a:rPr lang="pt-BR" sz="2800" dirty="0" smtClean="0"/>
              <a:t>Threads(Desvantagens)</a:t>
            </a:r>
          </a:p>
          <a:p>
            <a:pPr marL="0" indent="0">
              <a:buNone/>
            </a:pPr>
            <a:r>
              <a:rPr lang="pt-BR" sz="2000" dirty="0" smtClean="0"/>
              <a:t>Cada Thread pode ter acesso a qualquer endereço de memória dentro do espaço de endereçamento do processo;</a:t>
            </a:r>
          </a:p>
          <a:p>
            <a:pPr marL="0" indent="0">
              <a:buNone/>
            </a:pPr>
            <a:r>
              <a:rPr lang="pt-BR" sz="2000" dirty="0" smtClean="0"/>
              <a:t>a) Uma Thread pode ler, escrever ou  apagar a pilha ou as variáveis  globais de outra thread;</a:t>
            </a:r>
          </a:p>
          <a:p>
            <a:pPr marL="0" indent="0">
              <a:buNone/>
            </a:pPr>
            <a:r>
              <a:rPr lang="pt-BR" sz="2000" dirty="0" smtClean="0"/>
              <a:t>b) Exemplo  c=</a:t>
            </a:r>
            <a:r>
              <a:rPr lang="pt-BR" sz="2000" dirty="0" err="1" smtClean="0"/>
              <a:t>b+d</a:t>
            </a:r>
            <a:r>
              <a:rPr lang="pt-BR" sz="2000" dirty="0" smtClean="0"/>
              <a:t>;</a:t>
            </a:r>
          </a:p>
          <a:p>
            <a:pPr marL="0" indent="0">
              <a:buNone/>
            </a:pPr>
            <a:r>
              <a:rPr lang="pt-BR" sz="2000" dirty="0"/>
              <a:t> </a:t>
            </a:r>
            <a:r>
              <a:rPr lang="pt-BR" sz="2000" dirty="0" smtClean="0"/>
              <a:t>                    k=</a:t>
            </a:r>
            <a:r>
              <a:rPr lang="pt-BR" sz="2000" dirty="0" err="1" smtClean="0"/>
              <a:t>c+y</a:t>
            </a:r>
            <a:r>
              <a:rPr lang="pt-BR" sz="2000" dirty="0" smtClean="0"/>
              <a:t>.</a:t>
            </a:r>
          </a:p>
          <a:p>
            <a:pPr marL="0" indent="0">
              <a:buNone/>
            </a:pPr>
            <a:r>
              <a:rPr lang="pt-BR" sz="2000" dirty="0" smtClean="0"/>
              <a:t>Neste caso estou criando um problema de dependência, onde preciso executar (Thread1)c=</a:t>
            </a:r>
            <a:r>
              <a:rPr lang="pt-BR" sz="2000" dirty="0" err="1" smtClean="0"/>
              <a:t>b+d</a:t>
            </a:r>
            <a:r>
              <a:rPr lang="pt-BR" sz="2000" dirty="0" smtClean="0"/>
              <a:t>  e depois (Thread2) k=</a:t>
            </a:r>
            <a:r>
              <a:rPr lang="pt-BR" sz="2000" dirty="0" err="1" smtClean="0"/>
              <a:t>c+y</a:t>
            </a:r>
            <a:r>
              <a:rPr lang="pt-BR" sz="2000" dirty="0" smtClean="0"/>
              <a:t>, pois dependerei do valor de c na thread1.</a:t>
            </a:r>
          </a:p>
          <a:p>
            <a:pPr marL="0" indent="0">
              <a:buNone/>
            </a:pPr>
            <a:endParaRPr lang="pt-BR" sz="2000" dirty="0" smtClean="0"/>
          </a:p>
          <a:p>
            <a:pPr marL="0" indent="0">
              <a:buNone/>
            </a:pPr>
            <a:endParaRPr lang="pt-BR" sz="2000" dirty="0"/>
          </a:p>
        </p:txBody>
      </p:sp>
      <p:sp>
        <p:nvSpPr>
          <p:cNvPr id="5" name="Text Box 4"/>
          <p:cNvSpPr txBox="1">
            <a:spLocks noChangeArrowheads="1"/>
          </p:cNvSpPr>
          <p:nvPr/>
        </p:nvSpPr>
        <p:spPr bwMode="auto">
          <a:xfrm>
            <a:off x="6948264" y="185266"/>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dirty="0">
                <a:solidFill>
                  <a:srgbClr val="000000"/>
                </a:solidFill>
                <a:effectLst>
                  <a:outerShdw blurRad="38100" dist="38100" dir="2700000" algn="tl">
                    <a:srgbClr val="C0C0C0"/>
                  </a:outerShdw>
                </a:effectLst>
                <a:latin typeface="Impact" pitchFamily="34" charset="0"/>
              </a:rPr>
              <a:t>6 – Thread</a:t>
            </a:r>
            <a:endParaRPr lang="en-US" altLang="pt-BR" sz="3200" dirty="0">
              <a:solidFill>
                <a:srgbClr val="000000"/>
              </a:solidFill>
              <a:effectLst>
                <a:outerShdw blurRad="38100" dist="38100" dir="2700000" algn="tl">
                  <a:srgbClr val="C0C0C0"/>
                </a:outerShdw>
              </a:effectLst>
              <a:latin typeface="Impact" pitchFamily="34" charset="0"/>
            </a:endParaRPr>
          </a:p>
        </p:txBody>
      </p:sp>
    </p:spTree>
    <p:extLst>
      <p:ext uri="{BB962C8B-B14F-4D97-AF65-F5344CB8AC3E}">
        <p14:creationId xmlns:p14="http://schemas.microsoft.com/office/powerpoint/2010/main" val="3177512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600201"/>
            <a:ext cx="4618856" cy="3845024"/>
          </a:xfrm>
        </p:spPr>
        <p:txBody>
          <a:bodyPr>
            <a:normAutofit/>
          </a:bodyPr>
          <a:lstStyle/>
          <a:p>
            <a:r>
              <a:rPr lang="pt-BR" sz="2800" dirty="0" smtClean="0"/>
              <a:t>Threads – Estados</a:t>
            </a:r>
          </a:p>
          <a:p>
            <a:pPr marL="0" indent="0">
              <a:buNone/>
            </a:pPr>
            <a:endParaRPr lang="pt-BR"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746134"/>
            <a:ext cx="4420387" cy="4163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
          <p:cNvSpPr txBox="1">
            <a:spLocks noChangeArrowheads="1"/>
          </p:cNvSpPr>
          <p:nvPr/>
        </p:nvSpPr>
        <p:spPr bwMode="auto">
          <a:xfrm>
            <a:off x="6732240"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dirty="0">
                <a:solidFill>
                  <a:srgbClr val="000000"/>
                </a:solidFill>
                <a:effectLst>
                  <a:outerShdw blurRad="38100" dist="38100" dir="2700000" algn="tl">
                    <a:srgbClr val="C0C0C0"/>
                  </a:outerShdw>
                </a:effectLst>
                <a:latin typeface="Impact" pitchFamily="34" charset="0"/>
              </a:rPr>
              <a:t>6 – Thread</a:t>
            </a:r>
            <a:endParaRPr lang="en-US" altLang="pt-BR" sz="3200" dirty="0">
              <a:solidFill>
                <a:srgbClr val="000000"/>
              </a:solidFill>
              <a:effectLst>
                <a:outerShdw blurRad="38100" dist="38100" dir="2700000" algn="tl">
                  <a:srgbClr val="C0C0C0"/>
                </a:outerShdw>
              </a:effectLst>
              <a:latin typeface="Impact" pitchFamily="34" charset="0"/>
            </a:endParaRPr>
          </a:p>
        </p:txBody>
      </p:sp>
    </p:spTree>
    <p:extLst>
      <p:ext uri="{BB962C8B-B14F-4D97-AF65-F5344CB8AC3E}">
        <p14:creationId xmlns:p14="http://schemas.microsoft.com/office/powerpoint/2010/main" val="34178789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4"/>
          <p:cNvSpPr txBox="1">
            <a:spLocks noChangeArrowheads="1"/>
          </p:cNvSpPr>
          <p:nvPr/>
        </p:nvSpPr>
        <p:spPr bwMode="auto">
          <a:xfrm>
            <a:off x="7223125"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a:solidFill>
                  <a:srgbClr val="000000"/>
                </a:solidFill>
                <a:effectLst>
                  <a:outerShdw blurRad="38100" dist="38100" dir="2700000" algn="tl">
                    <a:srgbClr val="C0C0C0"/>
                  </a:outerShdw>
                </a:effectLst>
                <a:latin typeface="Impact" pitchFamily="34" charset="0"/>
              </a:rPr>
              <a:t>6 – Thread</a:t>
            </a:r>
            <a:endParaRPr lang="en-US" altLang="pt-BR" sz="3200">
              <a:solidFill>
                <a:srgbClr val="000000"/>
              </a:solidFill>
              <a:effectLst>
                <a:outerShdw blurRad="38100" dist="38100" dir="2700000" algn="tl">
                  <a:srgbClr val="C0C0C0"/>
                </a:outerShdw>
              </a:effectLst>
              <a:latin typeface="Impact" pitchFamily="34" charset="0"/>
            </a:endParaRPr>
          </a:p>
        </p:txBody>
      </p:sp>
      <p:sp>
        <p:nvSpPr>
          <p:cNvPr id="80901"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a:latin typeface="Arrus BT" charset="0"/>
                <a:cs typeface="Times New Roman" pitchFamily="18" charset="0"/>
              </a:rPr>
              <a:t> </a:t>
            </a:r>
            <a:r>
              <a:rPr lang="pt-BR" altLang="pt-BR" sz="2800">
                <a:solidFill>
                  <a:srgbClr val="000000"/>
                </a:solidFill>
                <a:latin typeface="Arrus BT" charset="0"/>
                <a:cs typeface="Times New Roman" pitchFamily="18" charset="0"/>
              </a:rPr>
              <a:t>Aplicação Multithread </a:t>
            </a:r>
            <a:endParaRPr lang="pt-BR" altLang="pt-BR" sz="2800">
              <a:latin typeface="Arrus BT" charset="0"/>
              <a:cs typeface="Times New Roman" pitchFamily="18" charset="0"/>
            </a:endParaRPr>
          </a:p>
          <a:p>
            <a:pPr>
              <a:spcBef>
                <a:spcPct val="50000"/>
              </a:spcBef>
              <a:buFont typeface="Wingdings" pitchFamily="2" charset="2"/>
              <a:buNone/>
            </a:pPr>
            <a:r>
              <a:rPr lang="pt-BR" altLang="pt-BR" sz="2800">
                <a:latin typeface="Arrus BT" charset="0"/>
                <a:cs typeface="Times New Roman" pitchFamily="18" charset="0"/>
              </a:rPr>
              <a:t>	</a:t>
            </a:r>
          </a:p>
        </p:txBody>
      </p:sp>
      <p:graphicFrame>
        <p:nvGraphicFramePr>
          <p:cNvPr id="80903" name="Object 7"/>
          <p:cNvGraphicFramePr>
            <a:graphicFrameLocks noChangeAspect="1"/>
          </p:cNvGraphicFramePr>
          <p:nvPr>
            <p:extLst>
              <p:ext uri="{D42A27DB-BD31-4B8C-83A1-F6EECF244321}">
                <p14:modId xmlns:p14="http://schemas.microsoft.com/office/powerpoint/2010/main" val="192800152"/>
              </p:ext>
            </p:extLst>
          </p:nvPr>
        </p:nvGraphicFramePr>
        <p:xfrm>
          <a:off x="7506146" y="1447800"/>
          <a:ext cx="1530350" cy="5062538"/>
        </p:xfrm>
        <a:graphic>
          <a:graphicData uri="http://schemas.openxmlformats.org/presentationml/2006/ole">
            <mc:AlternateContent xmlns:mc="http://schemas.openxmlformats.org/markup-compatibility/2006">
              <mc:Choice xmlns:v="urn:schemas-microsoft-com:vml" Requires="v">
                <p:oleObj spid="_x0000_s80936" name="CorelDRAW" r:id="rId3" imgW="1493640" imgH="4942800" progId="CorelDRAW.Graphic.10">
                  <p:embed/>
                </p:oleObj>
              </mc:Choice>
              <mc:Fallback>
                <p:oleObj name="CorelDRAW" r:id="rId3" imgW="1493640" imgH="4942800" progId="CorelDRAW.Graphic.1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6146" y="1447800"/>
                        <a:ext cx="1530350"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tângulo 1"/>
          <p:cNvSpPr/>
          <p:nvPr/>
        </p:nvSpPr>
        <p:spPr>
          <a:xfrm>
            <a:off x="251520" y="1412776"/>
            <a:ext cx="7416824" cy="2308324"/>
          </a:xfrm>
          <a:prstGeom prst="rect">
            <a:avLst/>
          </a:prstGeom>
        </p:spPr>
        <p:txBody>
          <a:bodyPr wrap="square">
            <a:spAutoFit/>
          </a:bodyPr>
          <a:lstStyle/>
          <a:p>
            <a:pPr algn="just"/>
            <a:r>
              <a:rPr lang="pt-BR" sz="1800" b="0" dirty="0" smtClean="0"/>
              <a:t>Benefícios:  </a:t>
            </a:r>
            <a:r>
              <a:rPr lang="pt-BR" sz="1800" b="0" dirty="0"/>
              <a:t>Programas concorrentes com </a:t>
            </a:r>
            <a:r>
              <a:rPr lang="pt-BR" sz="1800" b="0" dirty="0" smtClean="0"/>
              <a:t>múltiplos threads </a:t>
            </a:r>
            <a:r>
              <a:rPr lang="pt-BR" sz="1800" b="0" dirty="0"/>
              <a:t>são mais rápidos do que implementados com múltiplos processos, pois operações de criação</a:t>
            </a:r>
            <a:r>
              <a:rPr lang="pt-BR" sz="1800" b="0" dirty="0" smtClean="0"/>
              <a:t>, troca </a:t>
            </a:r>
            <a:r>
              <a:rPr lang="pt-BR" sz="1800" b="0" dirty="0"/>
              <a:t>de contexto e eliminação dos threads geram menor </a:t>
            </a:r>
            <a:r>
              <a:rPr lang="pt-BR" sz="1800" b="0" dirty="0" smtClean="0"/>
              <a:t>overhead. </a:t>
            </a:r>
            <a:r>
              <a:rPr lang="pt-BR" sz="1800" b="0" dirty="0"/>
              <a:t>Como os threads </a:t>
            </a:r>
            <a:r>
              <a:rPr lang="pt-BR" sz="1800" b="0" dirty="0" smtClean="0"/>
              <a:t>dentro de </a:t>
            </a:r>
            <a:r>
              <a:rPr lang="pt-BR" sz="1800" b="0" dirty="0"/>
              <a:t>um processo dividem o mesmo espaço de endereçamento, a comunicação entre eles pode ser </a:t>
            </a:r>
            <a:r>
              <a:rPr lang="pt-BR" sz="1800" b="0" dirty="0" smtClean="0"/>
              <a:t>realizada de </a:t>
            </a:r>
            <a:r>
              <a:rPr lang="pt-BR" sz="1800" b="0" dirty="0"/>
              <a:t>forma rápida e eficiente. Além disso, threads em um mesmo processo podem </a:t>
            </a:r>
            <a:r>
              <a:rPr lang="pt-BR" sz="1800" b="0" dirty="0" smtClean="0"/>
              <a:t>compartilhar </a:t>
            </a:r>
            <a:r>
              <a:rPr lang="pt-BR" sz="1800" b="0" dirty="0"/>
              <a:t>facilmente</a:t>
            </a:r>
          </a:p>
          <a:p>
            <a:pPr algn="just"/>
            <a:r>
              <a:rPr lang="pt-BR" sz="1800" b="0" dirty="0"/>
              <a:t>outros recursos, como descritores de arquivos, temporizadores, sinais, atributos de </a:t>
            </a:r>
            <a:r>
              <a:rPr lang="pt-BR" sz="1800" b="0" dirty="0" smtClean="0"/>
              <a:t>segurança.</a:t>
            </a:r>
            <a:endParaRPr lang="pt-BR" sz="1800" dirty="0"/>
          </a:p>
        </p:txBody>
      </p:sp>
      <p:sp>
        <p:nvSpPr>
          <p:cNvPr id="3" name="Retângulo 2"/>
          <p:cNvSpPr/>
          <p:nvPr/>
        </p:nvSpPr>
        <p:spPr>
          <a:xfrm>
            <a:off x="192683" y="3746063"/>
            <a:ext cx="6827589" cy="1754326"/>
          </a:xfrm>
          <a:prstGeom prst="rect">
            <a:avLst/>
          </a:prstGeom>
        </p:spPr>
        <p:txBody>
          <a:bodyPr wrap="square">
            <a:spAutoFit/>
          </a:bodyPr>
          <a:lstStyle/>
          <a:p>
            <a:pPr algn="just"/>
            <a:r>
              <a:rPr lang="pt-BR" sz="1800" b="0" dirty="0" smtClean="0"/>
              <a:t>Em algumas </a:t>
            </a:r>
            <a:r>
              <a:rPr lang="pt-BR" sz="1800" b="0" dirty="0"/>
              <a:t>aplicações, a utilização de threads pode melhorar o desempenho da aplicação apenas </a:t>
            </a:r>
            <a:r>
              <a:rPr lang="pt-BR" sz="1800" b="0" dirty="0" smtClean="0"/>
              <a:t>executando tarefas </a:t>
            </a:r>
            <a:r>
              <a:rPr lang="pt-BR" sz="1800" b="0" dirty="0"/>
              <a:t>em background, enquanto operações E/S estão sendo </a:t>
            </a:r>
            <a:r>
              <a:rPr lang="pt-BR" sz="1800" b="0" dirty="0" smtClean="0"/>
              <a:t>processadas. </a:t>
            </a:r>
            <a:r>
              <a:rPr lang="pt-BR" sz="1800" b="0" dirty="0"/>
              <a:t>Aplicações </a:t>
            </a:r>
            <a:r>
              <a:rPr lang="pt-BR" sz="1800" b="0" dirty="0" smtClean="0"/>
              <a:t>como editores </a:t>
            </a:r>
            <a:r>
              <a:rPr lang="pt-BR" sz="1800" b="0" dirty="0"/>
              <a:t>de texto, planilhas, aplicativos gráficos e processadores de imagens são </a:t>
            </a:r>
            <a:r>
              <a:rPr lang="pt-BR" sz="1800" b="0" dirty="0" smtClean="0"/>
              <a:t>especialmente beneficiadas </a:t>
            </a:r>
            <a:r>
              <a:rPr lang="pt-BR" sz="1800" b="0" dirty="0"/>
              <a:t>quando desenvolvidas com base em threads.</a:t>
            </a:r>
            <a:endParaRPr lang="pt-BR" sz="1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Text Box 4"/>
          <p:cNvSpPr txBox="1">
            <a:spLocks noChangeArrowheads="1"/>
          </p:cNvSpPr>
          <p:nvPr/>
        </p:nvSpPr>
        <p:spPr bwMode="auto">
          <a:xfrm>
            <a:off x="7223125"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a:solidFill>
                  <a:srgbClr val="000000"/>
                </a:solidFill>
                <a:effectLst>
                  <a:outerShdw blurRad="38100" dist="38100" dir="2700000" algn="tl">
                    <a:srgbClr val="C0C0C0"/>
                  </a:outerShdw>
                </a:effectLst>
                <a:latin typeface="Impact" pitchFamily="34" charset="0"/>
              </a:rPr>
              <a:t>6 – Thread</a:t>
            </a:r>
            <a:endParaRPr lang="en-US" altLang="pt-BR" sz="3200">
              <a:solidFill>
                <a:srgbClr val="000000"/>
              </a:solidFill>
              <a:effectLst>
                <a:outerShdw blurRad="38100" dist="38100" dir="2700000" algn="tl">
                  <a:srgbClr val="C0C0C0"/>
                </a:outerShdw>
              </a:effectLst>
              <a:latin typeface="Impact" pitchFamily="34" charset="0"/>
            </a:endParaRPr>
          </a:p>
        </p:txBody>
      </p:sp>
      <p:sp>
        <p:nvSpPr>
          <p:cNvPr id="83973"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a:latin typeface="Arrus BT" charset="0"/>
                <a:cs typeface="Times New Roman" pitchFamily="18" charset="0"/>
              </a:rPr>
              <a:t> </a:t>
            </a:r>
            <a:r>
              <a:rPr lang="pt-BR" altLang="pt-BR" sz="2800">
                <a:solidFill>
                  <a:srgbClr val="000000"/>
                </a:solidFill>
                <a:latin typeface="Arrus BT" charset="0"/>
                <a:cs typeface="Times New Roman" pitchFamily="18" charset="0"/>
              </a:rPr>
              <a:t>Aplicação Multithread</a:t>
            </a:r>
            <a:endParaRPr lang="pt-BR" altLang="pt-BR" sz="2800">
              <a:latin typeface="Arrus BT" charset="0"/>
              <a:cs typeface="Times New Roman" pitchFamily="18" charset="0"/>
            </a:endParaRPr>
          </a:p>
          <a:p>
            <a:pPr>
              <a:spcBef>
                <a:spcPct val="50000"/>
              </a:spcBef>
              <a:buFont typeface="Wingdings" pitchFamily="2" charset="2"/>
              <a:buNone/>
            </a:pPr>
            <a:r>
              <a:rPr lang="pt-BR" altLang="pt-BR" sz="2800">
                <a:latin typeface="Arrus BT" charset="0"/>
                <a:cs typeface="Times New Roman" pitchFamily="18" charset="0"/>
              </a:rPr>
              <a:t>	</a:t>
            </a:r>
          </a:p>
        </p:txBody>
      </p:sp>
      <p:graphicFrame>
        <p:nvGraphicFramePr>
          <p:cNvPr id="83975" name="Object 7"/>
          <p:cNvGraphicFramePr>
            <a:graphicFrameLocks noChangeAspect="1"/>
          </p:cNvGraphicFramePr>
          <p:nvPr>
            <p:extLst>
              <p:ext uri="{D42A27DB-BD31-4B8C-83A1-F6EECF244321}">
                <p14:modId xmlns:p14="http://schemas.microsoft.com/office/powerpoint/2010/main" val="505165270"/>
              </p:ext>
            </p:extLst>
          </p:nvPr>
        </p:nvGraphicFramePr>
        <p:xfrm>
          <a:off x="4980960" y="2204864"/>
          <a:ext cx="4055536" cy="4119736"/>
        </p:xfrm>
        <a:graphic>
          <a:graphicData uri="http://schemas.openxmlformats.org/presentationml/2006/ole">
            <mc:AlternateContent xmlns:mc="http://schemas.openxmlformats.org/markup-compatibility/2006">
              <mc:Choice xmlns:v="urn:schemas-microsoft-com:vml" Requires="v">
                <p:oleObj spid="_x0000_s84008" name="CorelDRAW" r:id="rId3" imgW="3277080" imgH="3328560" progId="CorelDRAW.Graphic.10">
                  <p:embed/>
                </p:oleObj>
              </mc:Choice>
              <mc:Fallback>
                <p:oleObj name="CorelDRAW" r:id="rId3" imgW="3277080" imgH="3328560" progId="CorelDRAW.Graphic.1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960" y="2204864"/>
                        <a:ext cx="4055536" cy="4119736"/>
                      </a:xfrm>
                      <a:prstGeom prst="rect">
                        <a:avLst/>
                      </a:prstGeom>
                      <a:noFill/>
                      <a:ln>
                        <a:noFill/>
                      </a:ln>
                      <a:effectLst/>
                    </p:spPr>
                  </p:pic>
                </p:oleObj>
              </mc:Fallback>
            </mc:AlternateContent>
          </a:graphicData>
        </a:graphic>
      </p:graphicFrame>
      <p:sp>
        <p:nvSpPr>
          <p:cNvPr id="2" name="Retângulo 1"/>
          <p:cNvSpPr/>
          <p:nvPr/>
        </p:nvSpPr>
        <p:spPr>
          <a:xfrm>
            <a:off x="35496" y="1585823"/>
            <a:ext cx="5616624" cy="2862322"/>
          </a:xfrm>
          <a:prstGeom prst="rect">
            <a:avLst/>
          </a:prstGeom>
        </p:spPr>
        <p:txBody>
          <a:bodyPr wrap="square">
            <a:spAutoFit/>
          </a:bodyPr>
          <a:lstStyle/>
          <a:p>
            <a:pPr algn="just"/>
            <a:r>
              <a:rPr lang="pt-BR" sz="1800" b="0" dirty="0" smtClean="0"/>
              <a:t>Em ambientes cliente-servidor, threads são essenciais para solicitações de serviços remotos. Em um ambiente </a:t>
            </a:r>
            <a:r>
              <a:rPr lang="pt-BR" sz="1800" b="0" dirty="0" err="1" smtClean="0"/>
              <a:t>monothread</a:t>
            </a:r>
            <a:r>
              <a:rPr lang="pt-BR" sz="1800" b="0" dirty="0" smtClean="0"/>
              <a:t>, se uma aplicação solicita um serviço remoto ela pode ficar esperando indefinidamente, enquanto aguarda pelo resultado. Em um ambiente </a:t>
            </a:r>
            <a:r>
              <a:rPr lang="pt-BR" sz="1800" b="0" dirty="0" err="1" smtClean="0"/>
              <a:t>multithread</a:t>
            </a:r>
            <a:r>
              <a:rPr lang="pt-BR" sz="1800" b="0" dirty="0" smtClean="0"/>
              <a:t>, um thread pode solicitar o serviço remoto, enquanto a aplicação pode continuar realizando outras atividades. Já para o processo </a:t>
            </a:r>
            <a:r>
              <a:rPr lang="pt-BR" sz="1800" b="0" dirty="0"/>
              <a:t>que atende a solicitação, múltiplos threads permitem que diversos pedidos sejam atendidos</a:t>
            </a:r>
          </a:p>
          <a:p>
            <a:pPr algn="just"/>
            <a:r>
              <a:rPr lang="pt-BR" sz="1800" b="0" dirty="0" smtClean="0"/>
              <a:t>Simultaneamente.</a:t>
            </a:r>
            <a:endParaRPr lang="pt-BR" sz="18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Text Box 4"/>
          <p:cNvSpPr txBox="1">
            <a:spLocks noChangeArrowheads="1"/>
          </p:cNvSpPr>
          <p:nvPr/>
        </p:nvSpPr>
        <p:spPr bwMode="auto">
          <a:xfrm>
            <a:off x="7223125"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a:solidFill>
                  <a:srgbClr val="000000"/>
                </a:solidFill>
                <a:effectLst>
                  <a:outerShdw blurRad="38100" dist="38100" dir="2700000" algn="tl">
                    <a:srgbClr val="C0C0C0"/>
                  </a:outerShdw>
                </a:effectLst>
                <a:latin typeface="Impact" pitchFamily="34" charset="0"/>
              </a:rPr>
              <a:t>6 – Thread</a:t>
            </a:r>
            <a:endParaRPr lang="en-US" altLang="pt-BR" sz="3200">
              <a:solidFill>
                <a:srgbClr val="000000"/>
              </a:solidFill>
              <a:effectLst>
                <a:outerShdw blurRad="38100" dist="38100" dir="2700000" algn="tl">
                  <a:srgbClr val="C0C0C0"/>
                </a:outerShdw>
              </a:effectLst>
              <a:latin typeface="Impact" pitchFamily="34" charset="0"/>
            </a:endParaRPr>
          </a:p>
        </p:txBody>
      </p:sp>
      <p:sp>
        <p:nvSpPr>
          <p:cNvPr id="81925" name="Rectangle 5"/>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dirty="0">
                <a:latin typeface="Arrus BT" charset="0"/>
                <a:cs typeface="Times New Roman" pitchFamily="18" charset="0"/>
              </a:rPr>
              <a:t> </a:t>
            </a:r>
            <a:r>
              <a:rPr lang="pt-BR" altLang="pt-BR" sz="2800" dirty="0">
                <a:solidFill>
                  <a:srgbClr val="000000"/>
                </a:solidFill>
                <a:latin typeface="Arrus BT" charset="0"/>
                <a:cs typeface="Times New Roman" pitchFamily="18" charset="0"/>
              </a:rPr>
              <a:t>Threads em Modo Usuário</a:t>
            </a:r>
            <a:r>
              <a:rPr lang="en-US" altLang="pt-BR" sz="2800" dirty="0">
                <a:latin typeface="Arrus BT" charset="0"/>
                <a:cs typeface="Times New Roman" pitchFamily="18" charset="0"/>
              </a:rPr>
              <a:t> </a:t>
            </a:r>
            <a:endParaRPr lang="pt-BR" altLang="pt-BR" sz="2800" dirty="0">
              <a:latin typeface="Arrus BT" charset="0"/>
              <a:cs typeface="Times New Roman" pitchFamily="18" charset="0"/>
            </a:endParaRPr>
          </a:p>
          <a:p>
            <a:pPr>
              <a:spcBef>
                <a:spcPct val="50000"/>
              </a:spcBef>
              <a:buFont typeface="Wingdings" pitchFamily="2" charset="2"/>
              <a:buNone/>
            </a:pPr>
            <a:r>
              <a:rPr lang="pt-BR" altLang="pt-BR" sz="2800" dirty="0">
                <a:latin typeface="Arrus BT" charset="0"/>
                <a:cs typeface="Times New Roman" pitchFamily="18" charset="0"/>
              </a:rPr>
              <a:t>	</a:t>
            </a:r>
          </a:p>
        </p:txBody>
      </p:sp>
      <p:graphicFrame>
        <p:nvGraphicFramePr>
          <p:cNvPr id="81927" name="Object 7"/>
          <p:cNvGraphicFramePr>
            <a:graphicFrameLocks noChangeAspect="1"/>
          </p:cNvGraphicFramePr>
          <p:nvPr>
            <p:extLst>
              <p:ext uri="{D42A27DB-BD31-4B8C-83A1-F6EECF244321}">
                <p14:modId xmlns:p14="http://schemas.microsoft.com/office/powerpoint/2010/main" val="3856802003"/>
              </p:ext>
            </p:extLst>
          </p:nvPr>
        </p:nvGraphicFramePr>
        <p:xfrm>
          <a:off x="2915816" y="4537471"/>
          <a:ext cx="4191000" cy="2347913"/>
        </p:xfrm>
        <a:graphic>
          <a:graphicData uri="http://schemas.openxmlformats.org/presentationml/2006/ole">
            <mc:AlternateContent xmlns:mc="http://schemas.openxmlformats.org/markup-compatibility/2006">
              <mc:Choice xmlns:v="urn:schemas-microsoft-com:vml" Requires="v">
                <p:oleObj spid="_x0000_s81963" name="CorelDRAW" r:id="rId3" imgW="2871720" imgH="1714680" progId="CorelDRAW.Graphic.10">
                  <p:embed/>
                </p:oleObj>
              </mc:Choice>
              <mc:Fallback>
                <p:oleObj name="CorelDRAW" r:id="rId3" imgW="2871720" imgH="1714680" progId="CorelDRAW.Graphic.1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4537471"/>
                        <a:ext cx="4191000"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tângulo 1"/>
          <p:cNvSpPr/>
          <p:nvPr/>
        </p:nvSpPr>
        <p:spPr>
          <a:xfrm>
            <a:off x="251520" y="1700808"/>
            <a:ext cx="8529736" cy="2862322"/>
          </a:xfrm>
          <a:prstGeom prst="rect">
            <a:avLst/>
          </a:prstGeom>
        </p:spPr>
        <p:txBody>
          <a:bodyPr wrap="square">
            <a:spAutoFit/>
          </a:bodyPr>
          <a:lstStyle/>
          <a:p>
            <a:pPr algn="just"/>
            <a:r>
              <a:rPr lang="pt-BR" sz="1800" b="0" i="1" dirty="0"/>
              <a:t>Threads em modo usuário </a:t>
            </a:r>
            <a:r>
              <a:rPr lang="pt-BR" sz="1800" b="0" dirty="0"/>
              <a:t>(TMU) são implementados pela aplicação e não pelo sistema operacional</a:t>
            </a:r>
            <a:r>
              <a:rPr lang="pt-BR" sz="1800" b="0" dirty="0" smtClean="0"/>
              <a:t>. Para </a:t>
            </a:r>
            <a:r>
              <a:rPr lang="pt-BR" sz="1800" b="0" dirty="0"/>
              <a:t>isso, deve existir uma biblioteca de rotinas que possibilite à aplicação realizar tarefas </a:t>
            </a:r>
            <a:r>
              <a:rPr lang="pt-BR" sz="1800" b="0" dirty="0" smtClean="0"/>
              <a:t>como criação/eliminação </a:t>
            </a:r>
            <a:r>
              <a:rPr lang="pt-BR" sz="1800" b="0" dirty="0"/>
              <a:t>de threads, troca de mensagens entre threads e uma política de escalonamento. </a:t>
            </a:r>
            <a:r>
              <a:rPr lang="pt-BR" sz="1800" b="0" dirty="0" smtClean="0"/>
              <a:t>Neste modo</a:t>
            </a:r>
            <a:r>
              <a:rPr lang="pt-BR" sz="1800" b="0" dirty="0"/>
              <a:t>, o sistema operacional não sabe da existência de múltiplos threads, sendo </a:t>
            </a:r>
            <a:r>
              <a:rPr lang="pt-BR" sz="1800" b="0" dirty="0" smtClean="0"/>
              <a:t>responsabilidade exclusiva </a:t>
            </a:r>
            <a:r>
              <a:rPr lang="pt-BR" sz="1800" b="0" dirty="0"/>
              <a:t>da aplicação gerenciar e sincronizar os diversos threads existentes.</a:t>
            </a:r>
          </a:p>
          <a:p>
            <a:pPr algn="just"/>
            <a:r>
              <a:rPr lang="pt-BR" sz="1800" b="0" dirty="0"/>
              <a:t>A vantagem deste modelo é a possibilidade de implementar aplicações </a:t>
            </a:r>
            <a:r>
              <a:rPr lang="pt-BR" sz="1800" b="0" dirty="0" err="1"/>
              <a:t>multithreads</a:t>
            </a:r>
            <a:r>
              <a:rPr lang="pt-BR" sz="1800" b="0" dirty="0"/>
              <a:t> mesmo em </a:t>
            </a:r>
            <a:r>
              <a:rPr lang="pt-BR" sz="1800" b="0" dirty="0" smtClean="0"/>
              <a:t>sistemas operacionais </a:t>
            </a:r>
            <a:r>
              <a:rPr lang="pt-BR" sz="1800" b="0" dirty="0"/>
              <a:t>que não suportam threads. Utilizando a biblioteca, múltiplos threads podem ser criados</a:t>
            </a:r>
            <a:r>
              <a:rPr lang="pt-BR" sz="1800" b="0" dirty="0" smtClean="0"/>
              <a:t>, compartilhando </a:t>
            </a:r>
            <a:r>
              <a:rPr lang="pt-BR" sz="1800" b="0" dirty="0"/>
              <a:t>o mesmo espaço de endereçamento do processo, além de outros recursos</a:t>
            </a:r>
            <a:endParaRPr lang="pt-BR" sz="18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p:cNvGraphicFramePr>
            <a:graphicFrameLocks noChangeAspect="1"/>
          </p:cNvGraphicFramePr>
          <p:nvPr>
            <p:extLst>
              <p:ext uri="{D42A27DB-BD31-4B8C-83A1-F6EECF244321}">
                <p14:modId xmlns:p14="http://schemas.microsoft.com/office/powerpoint/2010/main" val="2455573589"/>
              </p:ext>
            </p:extLst>
          </p:nvPr>
        </p:nvGraphicFramePr>
        <p:xfrm>
          <a:off x="2771800" y="4282082"/>
          <a:ext cx="4343400" cy="2027238"/>
        </p:xfrm>
        <a:graphic>
          <a:graphicData uri="http://schemas.openxmlformats.org/presentationml/2006/ole">
            <mc:AlternateContent xmlns:mc="http://schemas.openxmlformats.org/markup-compatibility/2006">
              <mc:Choice xmlns:v="urn:schemas-microsoft-com:vml" Requires="v">
                <p:oleObj spid="_x0000_s91170" name="CorelDRAW" r:id="rId3" imgW="2905125" imgH="1352550" progId="CorelDRAW.Graphic.10">
                  <p:embed/>
                </p:oleObj>
              </mc:Choice>
              <mc:Fallback>
                <p:oleObj name="CorelDRAW" r:id="rId3" imgW="2905125" imgH="1352550" progId="CorelDRAW.Graphic.10">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4282082"/>
                        <a:ext cx="4343400" cy="202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5"/>
          <p:cNvSpPr>
            <a:spLocks noChangeArrowheads="1"/>
          </p:cNvSpPr>
          <p:nvPr/>
        </p:nvSpPr>
        <p:spPr bwMode="auto">
          <a:xfrm>
            <a:off x="323528"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dirty="0">
                <a:latin typeface="Arrus BT" charset="0"/>
                <a:cs typeface="Times New Roman" pitchFamily="18" charset="0"/>
              </a:rPr>
              <a:t> </a:t>
            </a:r>
            <a:r>
              <a:rPr lang="pt-BR" altLang="pt-BR" sz="2800" dirty="0">
                <a:solidFill>
                  <a:srgbClr val="000000"/>
                </a:solidFill>
                <a:latin typeface="Arrus BT" charset="0"/>
                <a:cs typeface="Times New Roman" pitchFamily="18" charset="0"/>
              </a:rPr>
              <a:t>Threads em </a:t>
            </a:r>
            <a:r>
              <a:rPr lang="pt-BR" altLang="pt-BR" sz="2800" dirty="0" smtClean="0">
                <a:latin typeface="Arrus BT" charset="0"/>
                <a:cs typeface="Times New Roman" pitchFamily="18" charset="0"/>
              </a:rPr>
              <a:t>Modo </a:t>
            </a:r>
            <a:r>
              <a:rPr lang="pt-BR" altLang="pt-BR" sz="2800" dirty="0" err="1">
                <a:latin typeface="Arrus BT" charset="0"/>
                <a:cs typeface="Times New Roman" pitchFamily="18" charset="0"/>
              </a:rPr>
              <a:t>Kernel</a:t>
            </a:r>
            <a:endParaRPr lang="pt-BR" altLang="pt-BR" sz="2800" dirty="0">
              <a:latin typeface="Arrus BT" charset="0"/>
              <a:cs typeface="Times New Roman" pitchFamily="18" charset="0"/>
            </a:endParaRPr>
          </a:p>
          <a:p>
            <a:pPr>
              <a:spcBef>
                <a:spcPct val="50000"/>
              </a:spcBef>
              <a:buFont typeface="Wingdings" pitchFamily="2" charset="2"/>
              <a:buNone/>
            </a:pPr>
            <a:r>
              <a:rPr lang="pt-BR" altLang="pt-BR" sz="2800" dirty="0">
                <a:latin typeface="Arrus BT" charset="0"/>
                <a:cs typeface="Times New Roman" pitchFamily="18" charset="0"/>
              </a:rPr>
              <a:t>	</a:t>
            </a:r>
          </a:p>
        </p:txBody>
      </p:sp>
      <p:sp>
        <p:nvSpPr>
          <p:cNvPr id="5" name="Text Box 4"/>
          <p:cNvSpPr txBox="1">
            <a:spLocks noChangeArrowheads="1"/>
          </p:cNvSpPr>
          <p:nvPr/>
        </p:nvSpPr>
        <p:spPr bwMode="auto">
          <a:xfrm>
            <a:off x="7223125"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a:solidFill>
                  <a:srgbClr val="000000"/>
                </a:solidFill>
                <a:effectLst>
                  <a:outerShdw blurRad="38100" dist="38100" dir="2700000" algn="tl">
                    <a:srgbClr val="C0C0C0"/>
                  </a:outerShdw>
                </a:effectLst>
                <a:latin typeface="Impact" pitchFamily="34" charset="0"/>
              </a:rPr>
              <a:t>6 – Thread</a:t>
            </a:r>
            <a:endParaRPr lang="en-US" altLang="pt-BR" sz="3200">
              <a:solidFill>
                <a:srgbClr val="000000"/>
              </a:solidFill>
              <a:effectLst>
                <a:outerShdw blurRad="38100" dist="38100" dir="2700000" algn="tl">
                  <a:srgbClr val="C0C0C0"/>
                </a:outerShdw>
              </a:effectLst>
              <a:latin typeface="Impact" pitchFamily="34" charset="0"/>
            </a:endParaRPr>
          </a:p>
        </p:txBody>
      </p:sp>
      <p:sp>
        <p:nvSpPr>
          <p:cNvPr id="6" name="Retângulo 5"/>
          <p:cNvSpPr/>
          <p:nvPr/>
        </p:nvSpPr>
        <p:spPr>
          <a:xfrm>
            <a:off x="467544" y="1556792"/>
            <a:ext cx="7920880" cy="1754326"/>
          </a:xfrm>
          <a:prstGeom prst="rect">
            <a:avLst/>
          </a:prstGeom>
        </p:spPr>
        <p:txBody>
          <a:bodyPr wrap="square">
            <a:spAutoFit/>
          </a:bodyPr>
          <a:lstStyle/>
          <a:p>
            <a:r>
              <a:rPr lang="pt-BR" sz="1800" b="0" i="1" dirty="0"/>
              <a:t>Threads em modo </a:t>
            </a:r>
            <a:r>
              <a:rPr lang="pt-BR" sz="1800" b="0" i="1" dirty="0" err="1"/>
              <a:t>kernel</a:t>
            </a:r>
            <a:r>
              <a:rPr lang="pt-BR" sz="1800" b="0" i="1" dirty="0"/>
              <a:t> </a:t>
            </a:r>
            <a:r>
              <a:rPr lang="pt-BR" sz="1800" b="0" dirty="0"/>
              <a:t>(TMK) são implementados diretamente pelo núcleo do sistema operacional</a:t>
            </a:r>
            <a:r>
              <a:rPr lang="pt-BR" sz="1800" b="0" dirty="0" smtClean="0"/>
              <a:t>, através </a:t>
            </a:r>
            <a:r>
              <a:rPr lang="pt-BR" sz="1800" b="0" dirty="0"/>
              <a:t>de chamadas a rotinas do sistema que oferecem todas as funções de gerenciamento </a:t>
            </a:r>
            <a:r>
              <a:rPr lang="pt-BR" sz="1800" b="0" dirty="0" smtClean="0"/>
              <a:t>e sincronização. </a:t>
            </a:r>
            <a:r>
              <a:rPr lang="pt-BR" sz="1800" b="0" dirty="0"/>
              <a:t>O sistema operacional sabe da existência de cada thread e pode </a:t>
            </a:r>
            <a:r>
              <a:rPr lang="pt-BR" sz="1800" b="0" dirty="0" smtClean="0"/>
              <a:t>escaloná-los individualmente</a:t>
            </a:r>
            <a:r>
              <a:rPr lang="pt-BR" sz="1800" b="0" dirty="0"/>
              <a:t>. No caso de múltiplos processadores, os threads de um mesmo processo podem </a:t>
            </a:r>
            <a:r>
              <a:rPr lang="pt-BR" sz="1800" b="0" dirty="0" smtClean="0"/>
              <a:t>ser executados </a:t>
            </a:r>
            <a:r>
              <a:rPr lang="pt-BR" sz="1800" b="0" dirty="0"/>
              <a:t>simultaneamente.</a:t>
            </a:r>
            <a:endParaRPr lang="pt-BR" sz="1800" dirty="0"/>
          </a:p>
        </p:txBody>
      </p:sp>
    </p:spTree>
    <p:extLst>
      <p:ext uri="{BB962C8B-B14F-4D97-AF65-F5344CB8AC3E}">
        <p14:creationId xmlns:p14="http://schemas.microsoft.com/office/powerpoint/2010/main" val="30988702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ext Box 4"/>
          <p:cNvSpPr txBox="1">
            <a:spLocks noChangeArrowheads="1"/>
          </p:cNvSpPr>
          <p:nvPr/>
        </p:nvSpPr>
        <p:spPr bwMode="auto">
          <a:xfrm>
            <a:off x="7223125" y="152400"/>
            <a:ext cx="192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a:solidFill>
                  <a:srgbClr val="000000"/>
                </a:solidFill>
                <a:effectLst>
                  <a:outerShdw blurRad="38100" dist="38100" dir="2700000" algn="tl">
                    <a:srgbClr val="C0C0C0"/>
                  </a:outerShdw>
                </a:effectLst>
                <a:latin typeface="Impact" pitchFamily="34" charset="0"/>
              </a:rPr>
              <a:t>6 – Thread</a:t>
            </a:r>
            <a:endParaRPr lang="en-US" altLang="pt-BR" sz="3200">
              <a:solidFill>
                <a:srgbClr val="000000"/>
              </a:solidFill>
              <a:effectLst>
                <a:outerShdw blurRad="38100" dist="38100" dir="2700000" algn="tl">
                  <a:srgbClr val="C0C0C0"/>
                </a:outerShdw>
              </a:effectLst>
              <a:latin typeface="Impact" pitchFamily="34" charset="0"/>
            </a:endParaRPr>
          </a:p>
        </p:txBody>
      </p:sp>
      <p:sp>
        <p:nvSpPr>
          <p:cNvPr id="82949" name="Rectangle 5"/>
          <p:cNvSpPr>
            <a:spLocks noChangeArrowheads="1"/>
          </p:cNvSpPr>
          <p:nvPr/>
        </p:nvSpPr>
        <p:spPr bwMode="auto">
          <a:xfrm>
            <a:off x="609600" y="838200"/>
            <a:ext cx="8534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dirty="0">
                <a:latin typeface="Arrus BT" charset="0"/>
                <a:cs typeface="Times New Roman" pitchFamily="18" charset="0"/>
              </a:rPr>
              <a:t> </a:t>
            </a:r>
            <a:r>
              <a:rPr lang="pt-BR" altLang="pt-BR" sz="2800" dirty="0">
                <a:solidFill>
                  <a:srgbClr val="000000"/>
                </a:solidFill>
                <a:latin typeface="Arrus BT" charset="0"/>
                <a:cs typeface="Times New Roman" pitchFamily="18" charset="0"/>
              </a:rPr>
              <a:t>Threads em Modo Híbrido </a:t>
            </a:r>
            <a:r>
              <a:rPr lang="en-US" altLang="pt-BR" sz="2800" dirty="0" smtClean="0">
                <a:latin typeface="Arrus BT" charset="0"/>
                <a:cs typeface="Times New Roman" pitchFamily="18" charset="0"/>
              </a:rPr>
              <a:t> </a:t>
            </a:r>
            <a:r>
              <a:rPr lang="pt-BR" altLang="pt-BR" sz="2800" dirty="0">
                <a:latin typeface="Arrus BT" charset="0"/>
                <a:cs typeface="Times New Roman" pitchFamily="18" charset="0"/>
              </a:rPr>
              <a:t>	</a:t>
            </a:r>
          </a:p>
        </p:txBody>
      </p:sp>
      <p:graphicFrame>
        <p:nvGraphicFramePr>
          <p:cNvPr id="82951" name="Object 7"/>
          <p:cNvGraphicFramePr>
            <a:graphicFrameLocks noChangeAspect="1"/>
          </p:cNvGraphicFramePr>
          <p:nvPr>
            <p:extLst>
              <p:ext uri="{D42A27DB-BD31-4B8C-83A1-F6EECF244321}">
                <p14:modId xmlns:p14="http://schemas.microsoft.com/office/powerpoint/2010/main" val="1520468031"/>
              </p:ext>
            </p:extLst>
          </p:nvPr>
        </p:nvGraphicFramePr>
        <p:xfrm>
          <a:off x="2262361" y="4265219"/>
          <a:ext cx="4541887" cy="2443891"/>
        </p:xfrm>
        <a:graphic>
          <a:graphicData uri="http://schemas.openxmlformats.org/presentationml/2006/ole">
            <mc:AlternateContent xmlns:mc="http://schemas.openxmlformats.org/markup-compatibility/2006">
              <mc:Choice xmlns:v="urn:schemas-microsoft-com:vml" Requires="v">
                <p:oleObj spid="_x0000_s82988" name="CorelDRAW" r:id="rId3" imgW="2953440" imgH="2140200" progId="CorelDRAW.Graphic.10">
                  <p:embed/>
                </p:oleObj>
              </mc:Choice>
              <mc:Fallback>
                <p:oleObj name="CorelDRAW" r:id="rId3" imgW="2953440" imgH="2140200" progId="CorelDRAW.Graphic.1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361" y="4265219"/>
                        <a:ext cx="4541887" cy="2443891"/>
                      </a:xfrm>
                      <a:prstGeom prst="rect">
                        <a:avLst/>
                      </a:prstGeom>
                      <a:noFill/>
                      <a:ln>
                        <a:noFill/>
                      </a:ln>
                      <a:effectLst/>
                    </p:spPr>
                  </p:pic>
                </p:oleObj>
              </mc:Fallback>
            </mc:AlternateContent>
          </a:graphicData>
        </a:graphic>
      </p:graphicFrame>
      <p:sp>
        <p:nvSpPr>
          <p:cNvPr id="2" name="Retângulo 1"/>
          <p:cNvSpPr/>
          <p:nvPr/>
        </p:nvSpPr>
        <p:spPr>
          <a:xfrm>
            <a:off x="609600" y="1679897"/>
            <a:ext cx="8282880" cy="2585323"/>
          </a:xfrm>
          <a:prstGeom prst="rect">
            <a:avLst/>
          </a:prstGeom>
        </p:spPr>
        <p:txBody>
          <a:bodyPr wrap="square">
            <a:spAutoFit/>
          </a:bodyPr>
          <a:lstStyle/>
          <a:p>
            <a:pPr algn="just"/>
            <a:r>
              <a:rPr lang="pt-BR" sz="1800" b="0" dirty="0"/>
              <a:t>A arquitetura de </a:t>
            </a:r>
            <a:r>
              <a:rPr lang="pt-BR" sz="1800" b="0" i="1" dirty="0"/>
              <a:t>threads em modo híbrido </a:t>
            </a:r>
            <a:r>
              <a:rPr lang="pt-BR" sz="1800" b="0" dirty="0"/>
              <a:t>combina as vantagens de threads implementados em </a:t>
            </a:r>
            <a:r>
              <a:rPr lang="pt-BR" sz="1800" b="0" dirty="0" smtClean="0"/>
              <a:t>modo usuário </a:t>
            </a:r>
            <a:r>
              <a:rPr lang="pt-BR" sz="1800" b="0" dirty="0"/>
              <a:t>(TMU) e modo </a:t>
            </a:r>
            <a:r>
              <a:rPr lang="pt-BR" sz="1800" b="0" dirty="0" err="1"/>
              <a:t>kernel</a:t>
            </a:r>
            <a:r>
              <a:rPr lang="pt-BR" sz="1800" b="0" dirty="0"/>
              <a:t> (TMK). </a:t>
            </a:r>
            <a:endParaRPr lang="pt-BR" sz="1800" b="0" dirty="0" smtClean="0"/>
          </a:p>
          <a:p>
            <a:pPr algn="just"/>
            <a:r>
              <a:rPr lang="pt-BR" sz="1800" b="0" dirty="0" smtClean="0"/>
              <a:t>Um </a:t>
            </a:r>
            <a:r>
              <a:rPr lang="pt-BR" sz="1800" b="0" dirty="0"/>
              <a:t>processo pode ter vários </a:t>
            </a:r>
            <a:r>
              <a:rPr lang="pt-BR" sz="1800" b="0" dirty="0" err="1"/>
              <a:t>TMKs</a:t>
            </a:r>
            <a:r>
              <a:rPr lang="pt-BR" sz="1800" b="0" dirty="0"/>
              <a:t> e, por sua vez, um TMK </a:t>
            </a:r>
            <a:r>
              <a:rPr lang="pt-BR" sz="1800" b="0" dirty="0" smtClean="0"/>
              <a:t>pode ter </a:t>
            </a:r>
            <a:r>
              <a:rPr lang="pt-BR" sz="1800" b="0" dirty="0"/>
              <a:t>vários </a:t>
            </a:r>
            <a:r>
              <a:rPr lang="pt-BR" sz="1800" b="0" dirty="0" err="1"/>
              <a:t>TMUs</a:t>
            </a:r>
            <a:r>
              <a:rPr lang="pt-BR" sz="1800" b="0" dirty="0"/>
              <a:t>. O núcleo do sistema reconhece os </a:t>
            </a:r>
            <a:r>
              <a:rPr lang="pt-BR" sz="1800" b="0" dirty="0" err="1"/>
              <a:t>TMKs</a:t>
            </a:r>
            <a:r>
              <a:rPr lang="pt-BR" sz="1800" b="0" dirty="0"/>
              <a:t> e pode escaloná-los individualmente. </a:t>
            </a:r>
            <a:r>
              <a:rPr lang="pt-BR" sz="1800" b="0" dirty="0" smtClean="0"/>
              <a:t>Um TMU </a:t>
            </a:r>
            <a:r>
              <a:rPr lang="pt-BR" sz="1800" b="0" dirty="0"/>
              <a:t>pode ser executado em um TMK, em um determinado momento, e no instante seguinte ser </a:t>
            </a:r>
            <a:r>
              <a:rPr lang="pt-BR" sz="1800" b="0" dirty="0" smtClean="0"/>
              <a:t>executado em </a:t>
            </a:r>
            <a:r>
              <a:rPr lang="pt-BR" sz="1800" b="0" dirty="0"/>
              <a:t>outro.</a:t>
            </a:r>
          </a:p>
          <a:p>
            <a:pPr algn="just"/>
            <a:r>
              <a:rPr lang="pt-BR" sz="1800" b="0" dirty="0"/>
              <a:t>O programador desenvolve a aplicação em termos de </a:t>
            </a:r>
            <a:r>
              <a:rPr lang="pt-BR" sz="1800" b="0" dirty="0" err="1"/>
              <a:t>TMUs</a:t>
            </a:r>
            <a:r>
              <a:rPr lang="pt-BR" sz="1800" b="0" dirty="0"/>
              <a:t> e especifica quantos </a:t>
            </a:r>
            <a:r>
              <a:rPr lang="pt-BR" sz="1800" b="0" dirty="0" err="1"/>
              <a:t>TMKs</a:t>
            </a:r>
            <a:r>
              <a:rPr lang="pt-BR" sz="1800" b="0" dirty="0"/>
              <a:t> estão </a:t>
            </a:r>
            <a:r>
              <a:rPr lang="pt-BR" sz="1800" b="0" dirty="0" smtClean="0"/>
              <a:t>associados ao </a:t>
            </a:r>
            <a:r>
              <a:rPr lang="pt-BR" sz="1800" b="0" dirty="0"/>
              <a:t>processo. Os TMU são mapeados em TMK enquanto o processo está sendo executado.</a:t>
            </a:r>
            <a:endParaRPr lang="pt-BR" sz="18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p:cNvGraphicFramePr>
            <a:graphicFrameLocks noChangeAspect="1"/>
          </p:cNvGraphicFramePr>
          <p:nvPr>
            <p:extLst>
              <p:ext uri="{D42A27DB-BD31-4B8C-83A1-F6EECF244321}">
                <p14:modId xmlns:p14="http://schemas.microsoft.com/office/powerpoint/2010/main" val="3496671405"/>
              </p:ext>
            </p:extLst>
          </p:nvPr>
        </p:nvGraphicFramePr>
        <p:xfrm>
          <a:off x="2915816" y="4244677"/>
          <a:ext cx="3983038" cy="2352675"/>
        </p:xfrm>
        <a:graphic>
          <a:graphicData uri="http://schemas.openxmlformats.org/presentationml/2006/ole">
            <mc:AlternateContent xmlns:mc="http://schemas.openxmlformats.org/markup-compatibility/2006">
              <mc:Choice xmlns:v="urn:schemas-microsoft-com:vml" Requires="v">
                <p:oleObj spid="_x0000_s92193" name="CorelDRAW" r:id="rId3" imgW="2933700" imgH="1733550" progId="CorelDRAW.Graphic.10">
                  <p:embed/>
                </p:oleObj>
              </mc:Choice>
              <mc:Fallback>
                <p:oleObj name="CorelDRAW" r:id="rId3" imgW="2933700" imgH="1733550" progId="CorelDRAW.Graphic.10">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4244677"/>
                        <a:ext cx="3983038"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5"/>
          <p:cNvSpPr>
            <a:spLocks noChangeArrowheads="1"/>
          </p:cNvSpPr>
          <p:nvPr/>
        </p:nvSpPr>
        <p:spPr bwMode="auto">
          <a:xfrm>
            <a:off x="609600" y="404664"/>
            <a:ext cx="85344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dirty="0">
                <a:latin typeface="Arrus BT" charset="0"/>
                <a:cs typeface="Times New Roman" pitchFamily="18" charset="0"/>
              </a:rPr>
              <a:t> </a:t>
            </a:r>
            <a:r>
              <a:rPr lang="pt-BR" altLang="pt-BR" sz="2800" dirty="0">
                <a:solidFill>
                  <a:srgbClr val="000000"/>
                </a:solidFill>
                <a:latin typeface="Arrus BT" charset="0"/>
                <a:cs typeface="Times New Roman" pitchFamily="18" charset="0"/>
              </a:rPr>
              <a:t>Threads em </a:t>
            </a:r>
            <a:r>
              <a:rPr lang="pt-BR" altLang="pt-BR" sz="2800" dirty="0" smtClean="0">
                <a:solidFill>
                  <a:srgbClr val="000000"/>
                </a:solidFill>
                <a:latin typeface="Arrus BT" charset="0"/>
                <a:cs typeface="Times New Roman" pitchFamily="18" charset="0"/>
              </a:rPr>
              <a:t>Modo</a:t>
            </a:r>
            <a:r>
              <a:rPr lang="en-US" altLang="pt-BR" sz="2800" dirty="0" smtClean="0">
                <a:latin typeface="Arrus BT" charset="0"/>
                <a:cs typeface="Times New Roman" pitchFamily="18" charset="0"/>
              </a:rPr>
              <a:t> </a:t>
            </a:r>
            <a:r>
              <a:rPr lang="pt-BR" altLang="pt-BR" sz="2800" dirty="0" err="1">
                <a:solidFill>
                  <a:srgbClr val="000000"/>
                </a:solidFill>
                <a:latin typeface="Arrus BT" charset="0"/>
                <a:cs typeface="Times New Roman" pitchFamily="18" charset="0"/>
              </a:rPr>
              <a:t>Scheduler</a:t>
            </a:r>
            <a:r>
              <a:rPr lang="pt-BR" altLang="pt-BR" sz="2800" dirty="0">
                <a:solidFill>
                  <a:srgbClr val="000000"/>
                </a:solidFill>
                <a:latin typeface="Arrus BT" charset="0"/>
                <a:cs typeface="Times New Roman" pitchFamily="18" charset="0"/>
              </a:rPr>
              <a:t> </a:t>
            </a:r>
            <a:r>
              <a:rPr lang="pt-BR" altLang="pt-BR" sz="2800" dirty="0" err="1">
                <a:solidFill>
                  <a:srgbClr val="000000"/>
                </a:solidFill>
                <a:latin typeface="Arrus BT" charset="0"/>
                <a:cs typeface="Times New Roman" pitchFamily="18" charset="0"/>
              </a:rPr>
              <a:t>Activations</a:t>
            </a:r>
            <a:r>
              <a:rPr lang="en-US" altLang="pt-BR" sz="2800" dirty="0">
                <a:latin typeface="Arrus BT" charset="0"/>
                <a:cs typeface="Times New Roman" pitchFamily="18" charset="0"/>
              </a:rPr>
              <a:t> </a:t>
            </a:r>
            <a:endParaRPr lang="pt-BR" altLang="pt-BR" sz="2800" dirty="0">
              <a:latin typeface="Arrus BT" charset="0"/>
              <a:cs typeface="Times New Roman" pitchFamily="18" charset="0"/>
            </a:endParaRPr>
          </a:p>
          <a:p>
            <a:pPr>
              <a:spcBef>
                <a:spcPct val="50000"/>
              </a:spcBef>
              <a:buFont typeface="Wingdings" pitchFamily="2" charset="2"/>
              <a:buNone/>
            </a:pPr>
            <a:r>
              <a:rPr lang="pt-BR" altLang="pt-BR" sz="2800" dirty="0">
                <a:latin typeface="Arrus BT" charset="0"/>
                <a:cs typeface="Times New Roman" pitchFamily="18" charset="0"/>
              </a:rPr>
              <a:t>	</a:t>
            </a:r>
          </a:p>
        </p:txBody>
      </p:sp>
      <p:sp>
        <p:nvSpPr>
          <p:cNvPr id="5" name="Retângulo 4"/>
          <p:cNvSpPr/>
          <p:nvPr/>
        </p:nvSpPr>
        <p:spPr>
          <a:xfrm>
            <a:off x="395536" y="1081767"/>
            <a:ext cx="8280920" cy="3139321"/>
          </a:xfrm>
          <a:prstGeom prst="rect">
            <a:avLst/>
          </a:prstGeom>
        </p:spPr>
        <p:txBody>
          <a:bodyPr wrap="square">
            <a:spAutoFit/>
          </a:bodyPr>
          <a:lstStyle/>
          <a:p>
            <a:pPr algn="just"/>
            <a:r>
              <a:rPr lang="pt-BR" sz="1800" b="0" dirty="0"/>
              <a:t>Introduzido no início da década de 1990 na Universidade de Washington, este pacote combina o </a:t>
            </a:r>
            <a:r>
              <a:rPr lang="pt-BR" sz="1800" b="0" dirty="0" smtClean="0"/>
              <a:t>melhor das </a:t>
            </a:r>
            <a:r>
              <a:rPr lang="pt-BR" sz="1800" b="0" dirty="0"/>
              <a:t>duas arquiteturas, mas ao contrário de dividir os threads em modo usuário entre os de modo </a:t>
            </a:r>
            <a:r>
              <a:rPr lang="pt-BR" sz="1800" b="0" dirty="0" err="1"/>
              <a:t>kernel</a:t>
            </a:r>
            <a:r>
              <a:rPr lang="pt-BR" sz="1800" b="0" dirty="0"/>
              <a:t> </a:t>
            </a:r>
            <a:r>
              <a:rPr lang="pt-BR" sz="1800" b="0" dirty="0" smtClean="0"/>
              <a:t>o núcleo </a:t>
            </a:r>
            <a:r>
              <a:rPr lang="pt-BR" sz="1800" b="0" dirty="0"/>
              <a:t>do sistema troca informações com a biblioteca de threads utilizando uma estrutura de </a:t>
            </a:r>
            <a:r>
              <a:rPr lang="pt-BR" sz="1800" b="0" dirty="0" smtClean="0"/>
              <a:t>dados </a:t>
            </a:r>
            <a:r>
              <a:rPr lang="pt-BR" sz="1800" b="0" dirty="0"/>
              <a:t>chamada </a:t>
            </a:r>
            <a:r>
              <a:rPr lang="pt-BR" sz="1800" b="0" i="1" dirty="0" err="1"/>
              <a:t>scheduler</a:t>
            </a:r>
            <a:r>
              <a:rPr lang="pt-BR" sz="1800" b="0" i="1" dirty="0"/>
              <a:t> </a:t>
            </a:r>
            <a:r>
              <a:rPr lang="pt-BR" sz="1800" b="0" i="1" dirty="0" err="1" smtClean="0"/>
              <a:t>activations</a:t>
            </a:r>
            <a:r>
              <a:rPr lang="pt-BR" sz="1800" b="0" i="1" dirty="0" smtClean="0"/>
              <a:t> </a:t>
            </a:r>
            <a:r>
              <a:rPr lang="pt-BR" sz="1800" b="0" dirty="0"/>
              <a:t>A maneira de alcançar um melhor desempenho é evitar as mudanças de modos de acesso </a:t>
            </a:r>
            <a:r>
              <a:rPr lang="pt-BR" sz="1800" b="0" dirty="0" smtClean="0"/>
              <a:t>desnecessárias (</a:t>
            </a:r>
            <a:r>
              <a:rPr lang="pt-BR" sz="1800" b="0" dirty="0"/>
              <a:t>usuário-</a:t>
            </a:r>
            <a:r>
              <a:rPr lang="pt-BR" sz="1800" b="0" dirty="0" err="1"/>
              <a:t>kernel</a:t>
            </a:r>
            <a:r>
              <a:rPr lang="pt-BR" sz="1800" b="0" dirty="0"/>
              <a:t>-usuário). Caso um thread utilize uma chamada ao sistema que o coloque no estado </a:t>
            </a:r>
            <a:r>
              <a:rPr lang="pt-BR" sz="1800" b="0" dirty="0" smtClean="0"/>
              <a:t>de espera</a:t>
            </a:r>
            <a:r>
              <a:rPr lang="pt-BR" sz="1800" b="0" dirty="0"/>
              <a:t>, não é necessário que o </a:t>
            </a:r>
            <a:r>
              <a:rPr lang="pt-BR" sz="1800" b="0" dirty="0" err="1"/>
              <a:t>kernel</a:t>
            </a:r>
            <a:r>
              <a:rPr lang="pt-BR" sz="1800" b="0" dirty="0"/>
              <a:t> seja ativado, bastando que a própria biblioteca em modo </a:t>
            </a:r>
            <a:r>
              <a:rPr lang="pt-BR" sz="1800" b="0" dirty="0" smtClean="0"/>
              <a:t>usuário escalone </a:t>
            </a:r>
            <a:r>
              <a:rPr lang="pt-BR" sz="1800" b="0" dirty="0"/>
              <a:t>outro thread. Isto é possível porque a biblioteca em modo usuário e o </a:t>
            </a:r>
            <a:r>
              <a:rPr lang="pt-BR" sz="1800" b="0" dirty="0" err="1"/>
              <a:t>kernel</a:t>
            </a:r>
            <a:r>
              <a:rPr lang="pt-BR" sz="1800" b="0" dirty="0"/>
              <a:t> se comunicam </a:t>
            </a:r>
            <a:r>
              <a:rPr lang="pt-BR" sz="1800" b="0" dirty="0" smtClean="0"/>
              <a:t>e trabalham </a:t>
            </a:r>
            <a:r>
              <a:rPr lang="pt-BR" sz="1800" b="0" dirty="0"/>
              <a:t>de forma cooperativa. Cada camada implementa seu escalonamento de </a:t>
            </a:r>
            <a:r>
              <a:rPr lang="pt-BR" sz="1800" b="0" dirty="0" smtClean="0"/>
              <a:t>forma independente, porém </a:t>
            </a:r>
            <a:r>
              <a:rPr lang="pt-BR" sz="1800" b="0" dirty="0"/>
              <a:t>trocando informações quando necessário.</a:t>
            </a:r>
            <a:endParaRPr lang="pt-BR" sz="1800" dirty="0"/>
          </a:p>
        </p:txBody>
      </p:sp>
    </p:spTree>
    <p:extLst>
      <p:ext uri="{BB962C8B-B14F-4D97-AF65-F5344CB8AC3E}">
        <p14:creationId xmlns:p14="http://schemas.microsoft.com/office/powerpoint/2010/main" val="626193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a:solidFill>
                  <a:srgbClr val="000000"/>
                </a:solidFill>
                <a:effectLst>
                  <a:outerShdw blurRad="38100" dist="38100" dir="2700000" algn="tl">
                    <a:srgbClr val="C0C0C0"/>
                  </a:outerShdw>
                </a:effectLst>
                <a:latin typeface="Impact" pitchFamily="34" charset="0"/>
              </a:rPr>
              <a:t>5 – Processo</a:t>
            </a:r>
            <a:endParaRPr lang="en-US" altLang="pt-BR" sz="3200" b="1">
              <a:solidFill>
                <a:srgbClr val="000000"/>
              </a:solidFill>
              <a:effectLst>
                <a:outerShdw blurRad="38100" dist="38100" dir="2700000" algn="tl">
                  <a:srgbClr val="C0C0C0"/>
                </a:outerShdw>
              </a:effectLst>
              <a:latin typeface="Impact" pitchFamily="34" charset="0"/>
            </a:endParaRPr>
          </a:p>
        </p:txBody>
      </p:sp>
      <p:sp>
        <p:nvSpPr>
          <p:cNvPr id="19462" name="Rectangle 6"/>
          <p:cNvSpPr>
            <a:spLocks noChangeArrowheads="1"/>
          </p:cNvSpPr>
          <p:nvPr/>
        </p:nvSpPr>
        <p:spPr bwMode="auto">
          <a:xfrm>
            <a:off x="609600" y="8382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
            </a:pPr>
            <a:r>
              <a:rPr lang="pt-BR" altLang="pt-BR" sz="2800" b="1" dirty="0">
                <a:latin typeface="Arrus BT" charset="0"/>
                <a:cs typeface="Times New Roman" pitchFamily="18" charset="0"/>
              </a:rPr>
              <a:t> Estrutura do Processo </a:t>
            </a:r>
          </a:p>
          <a:p>
            <a:pPr>
              <a:spcBef>
                <a:spcPct val="50000"/>
              </a:spcBef>
              <a:buFont typeface="Wingdings" pitchFamily="2" charset="2"/>
              <a:buNone/>
            </a:pPr>
            <a:r>
              <a:rPr lang="pt-BR" altLang="pt-BR" sz="2800" b="1" dirty="0">
                <a:latin typeface="Arrus BT" charset="0"/>
                <a:cs typeface="Times New Roman" pitchFamily="18" charset="0"/>
              </a:rPr>
              <a:t>	</a:t>
            </a:r>
          </a:p>
        </p:txBody>
      </p:sp>
      <p:sp>
        <p:nvSpPr>
          <p:cNvPr id="19463" name="Text Box 7"/>
          <p:cNvSpPr txBox="1">
            <a:spLocks noChangeArrowheads="1"/>
          </p:cNvSpPr>
          <p:nvPr/>
        </p:nvSpPr>
        <p:spPr bwMode="auto">
          <a:xfrm>
            <a:off x="8494713" y="6400800"/>
            <a:ext cx="573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a:t>5/1</a:t>
            </a:r>
            <a:endParaRPr lang="en-US" altLang="pt-BR"/>
          </a:p>
        </p:txBody>
      </p:sp>
      <p:graphicFrame>
        <p:nvGraphicFramePr>
          <p:cNvPr id="19469" name="Object 13"/>
          <p:cNvGraphicFramePr>
            <a:graphicFrameLocks noChangeAspect="1"/>
          </p:cNvGraphicFramePr>
          <p:nvPr>
            <p:extLst>
              <p:ext uri="{D42A27DB-BD31-4B8C-83A1-F6EECF244321}">
                <p14:modId xmlns:p14="http://schemas.microsoft.com/office/powerpoint/2010/main" val="3083880803"/>
              </p:ext>
            </p:extLst>
          </p:nvPr>
        </p:nvGraphicFramePr>
        <p:xfrm>
          <a:off x="5226397" y="1635125"/>
          <a:ext cx="3594075" cy="3594075"/>
        </p:xfrm>
        <a:graphic>
          <a:graphicData uri="http://schemas.openxmlformats.org/presentationml/2006/ole">
            <mc:AlternateContent xmlns:mc="http://schemas.openxmlformats.org/markup-compatibility/2006">
              <mc:Choice xmlns:v="urn:schemas-microsoft-com:vml" Requires="v">
                <p:oleObj spid="_x0000_s94234" name="CorelDRAW" r:id="rId4" imgW="2824920" imgH="2824920" progId="CorelDRAW.Graphic.10">
                  <p:embed/>
                </p:oleObj>
              </mc:Choice>
              <mc:Fallback>
                <p:oleObj name="CorelDRAW" r:id="rId4" imgW="2824920" imgH="2824920" progId="CorelDRAW.Graphic.1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6397" y="1635125"/>
                        <a:ext cx="3594075" cy="3594075"/>
                      </a:xfrm>
                      <a:prstGeom prst="rect">
                        <a:avLst/>
                      </a:prstGeom>
                      <a:noFill/>
                      <a:ln>
                        <a:noFill/>
                      </a:ln>
                      <a:effectLst/>
                    </p:spPr>
                  </p:pic>
                </p:oleObj>
              </mc:Fallback>
            </mc:AlternateContent>
          </a:graphicData>
        </a:graphic>
      </p:graphicFrame>
      <p:sp>
        <p:nvSpPr>
          <p:cNvPr id="2" name="Retângulo 1"/>
          <p:cNvSpPr/>
          <p:nvPr/>
        </p:nvSpPr>
        <p:spPr>
          <a:xfrm>
            <a:off x="395536" y="2047578"/>
            <a:ext cx="4572000" cy="2677656"/>
          </a:xfrm>
          <a:prstGeom prst="rect">
            <a:avLst/>
          </a:prstGeom>
        </p:spPr>
        <p:txBody>
          <a:bodyPr>
            <a:spAutoFit/>
          </a:bodyPr>
          <a:lstStyle/>
          <a:p>
            <a:pPr algn="just"/>
            <a:r>
              <a:rPr lang="pt-BR" b="0" dirty="0" smtClean="0"/>
              <a:t>Um processo é formado por três partes, que juntas mantêm todas as informações necessárias à execução de um programa: </a:t>
            </a:r>
          </a:p>
          <a:p>
            <a:pPr marL="342900" indent="-342900" algn="just">
              <a:buFont typeface="Arial" panose="020B0604020202020204" pitchFamily="34" charset="0"/>
              <a:buChar char="•"/>
            </a:pPr>
            <a:r>
              <a:rPr lang="pt-BR" dirty="0" smtClean="0"/>
              <a:t>Contexto de Hardware</a:t>
            </a:r>
          </a:p>
          <a:p>
            <a:pPr marL="342900" indent="-342900" algn="just">
              <a:buFont typeface="Arial" panose="020B0604020202020204" pitchFamily="34" charset="0"/>
              <a:buChar char="•"/>
            </a:pPr>
            <a:r>
              <a:rPr lang="pt-BR" dirty="0" smtClean="0"/>
              <a:t>Contexto de Software </a:t>
            </a:r>
          </a:p>
          <a:p>
            <a:pPr marL="342900" indent="-342900" algn="just">
              <a:buFont typeface="Arial" panose="020B0604020202020204" pitchFamily="34" charset="0"/>
              <a:buChar char="•"/>
            </a:pPr>
            <a:r>
              <a:rPr lang="pt-BR" dirty="0" smtClean="0"/>
              <a:t>Espaço de Endereçamento</a:t>
            </a:r>
            <a:endParaRPr lang="pt-BR" dirty="0"/>
          </a:p>
        </p:txBody>
      </p:sp>
    </p:spTree>
    <p:extLst>
      <p:ext uri="{BB962C8B-B14F-4D97-AF65-F5344CB8AC3E}">
        <p14:creationId xmlns:p14="http://schemas.microsoft.com/office/powerpoint/2010/main" val="5528329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0" y="116632"/>
            <a:ext cx="7772400" cy="1143000"/>
          </a:xfrm>
        </p:spPr>
        <p:txBody>
          <a:bodyPr/>
          <a:lstStyle/>
          <a:p>
            <a:r>
              <a:rPr lang="pt-BR" dirty="0" smtClean="0"/>
              <a:t>Exercício</a:t>
            </a:r>
            <a:endParaRPr lang="pt-BR" dirty="0"/>
          </a:p>
        </p:txBody>
      </p:sp>
      <p:sp>
        <p:nvSpPr>
          <p:cNvPr id="3" name="Retângulo 2"/>
          <p:cNvSpPr/>
          <p:nvPr/>
        </p:nvSpPr>
        <p:spPr>
          <a:xfrm>
            <a:off x="251520" y="1052736"/>
            <a:ext cx="8640960" cy="4832092"/>
          </a:xfrm>
          <a:prstGeom prst="rect">
            <a:avLst/>
          </a:prstGeom>
        </p:spPr>
        <p:txBody>
          <a:bodyPr wrap="square">
            <a:spAutoFit/>
          </a:bodyPr>
          <a:lstStyle/>
          <a:p>
            <a:pPr algn="ctr"/>
            <a:endParaRPr lang="pt-BR" sz="2000" b="0" dirty="0" smtClean="0"/>
          </a:p>
          <a:p>
            <a:pPr marL="342900" indent="-342900" algn="just">
              <a:buAutoNum type="arabicParenR"/>
            </a:pPr>
            <a:r>
              <a:rPr lang="pt-BR" sz="1600" b="0" dirty="0" smtClean="0"/>
              <a:t>Como </a:t>
            </a:r>
            <a:r>
              <a:rPr lang="pt-BR" sz="1600" b="0" dirty="0"/>
              <a:t>uma aplicação pode implementar concorrência em um ambiente </a:t>
            </a:r>
            <a:r>
              <a:rPr lang="pt-BR" sz="1600" b="0" dirty="0" err="1"/>
              <a:t>monothread</a:t>
            </a:r>
            <a:r>
              <a:rPr lang="pt-BR" sz="1600" b="0" dirty="0" smtClean="0"/>
              <a:t>?</a:t>
            </a:r>
          </a:p>
          <a:p>
            <a:pPr algn="just"/>
            <a:r>
              <a:rPr lang="pt-BR" sz="1600" b="0" dirty="0">
                <a:solidFill>
                  <a:srgbClr val="FF0000"/>
                </a:solidFill>
              </a:rPr>
              <a:t>Através de processos independentes e </a:t>
            </a:r>
            <a:r>
              <a:rPr lang="pt-BR" sz="1600" b="0" dirty="0" err="1">
                <a:solidFill>
                  <a:srgbClr val="FF0000"/>
                </a:solidFill>
              </a:rPr>
              <a:t>subprocessos</a:t>
            </a:r>
            <a:r>
              <a:rPr lang="pt-BR" sz="1600" b="0" dirty="0">
                <a:solidFill>
                  <a:srgbClr val="FF0000"/>
                </a:solidFill>
              </a:rPr>
              <a:t> </a:t>
            </a:r>
          </a:p>
          <a:p>
            <a:pPr algn="just"/>
            <a:r>
              <a:rPr lang="pt-BR" sz="1600" b="0" dirty="0" smtClean="0"/>
              <a:t>2) Quais </a:t>
            </a:r>
            <a:r>
              <a:rPr lang="pt-BR" sz="1600" b="0" dirty="0"/>
              <a:t>os problemas de aplicações concorrentes desenvolvidas em ambientes </a:t>
            </a:r>
            <a:r>
              <a:rPr lang="pt-BR" sz="1600" b="0" dirty="0" err="1"/>
              <a:t>monothread</a:t>
            </a:r>
            <a:r>
              <a:rPr lang="pt-BR" sz="1600" b="0" dirty="0" smtClean="0"/>
              <a:t>?</a:t>
            </a:r>
          </a:p>
          <a:p>
            <a:pPr algn="just"/>
            <a:r>
              <a:rPr lang="pt-BR" sz="1600" b="0" dirty="0">
                <a:solidFill>
                  <a:srgbClr val="FF0000"/>
                </a:solidFill>
              </a:rPr>
              <a:t>Um problema é que o uso de processos no desenvolvimento de aplicações concorrentes demanda consumo de diversos recursos do sistema. Sempre que um novo processo é criado, o sistema deve alocar recursos para cada processo, consumindo tempo de processador neste trabalho. No caso do término do processo, o sistema dispensa tempo para </a:t>
            </a:r>
            <a:r>
              <a:rPr lang="pt-BR" sz="1600" b="0" dirty="0" err="1">
                <a:solidFill>
                  <a:srgbClr val="FF0000"/>
                </a:solidFill>
              </a:rPr>
              <a:t>desalocar</a:t>
            </a:r>
            <a:r>
              <a:rPr lang="pt-BR" sz="1600" b="0" dirty="0">
                <a:solidFill>
                  <a:srgbClr val="FF0000"/>
                </a:solidFill>
              </a:rPr>
              <a:t> recursos previamente alocados. </a:t>
            </a:r>
            <a:endParaRPr lang="pt-BR" sz="1600" b="0" dirty="0" smtClean="0">
              <a:solidFill>
                <a:srgbClr val="FF0000"/>
              </a:solidFill>
            </a:endParaRPr>
          </a:p>
          <a:p>
            <a:pPr algn="just"/>
            <a:endParaRPr lang="pt-BR" sz="1600" b="0" dirty="0" smtClean="0">
              <a:solidFill>
                <a:srgbClr val="FF0000"/>
              </a:solidFill>
            </a:endParaRPr>
          </a:p>
          <a:p>
            <a:pPr algn="just"/>
            <a:r>
              <a:rPr lang="pt-BR" sz="1600" b="0" dirty="0" smtClean="0">
                <a:solidFill>
                  <a:srgbClr val="FF0000"/>
                </a:solidFill>
              </a:rPr>
              <a:t>Outro </a:t>
            </a:r>
            <a:r>
              <a:rPr lang="pt-BR" sz="1600" b="0" dirty="0">
                <a:solidFill>
                  <a:srgbClr val="FF0000"/>
                </a:solidFill>
              </a:rPr>
              <a:t>problema a ser considerado é quanto ao compartilhamento do espaço de endereçamento. Como cada processo possui seu próprio espaço de endereçamento, a comunicação entre processos torna-se difícil e lenta, pois utiliza mecanismos como </a:t>
            </a:r>
            <a:r>
              <a:rPr lang="pt-BR" sz="1600" b="0" dirty="0" err="1">
                <a:solidFill>
                  <a:srgbClr val="FF0000"/>
                </a:solidFill>
              </a:rPr>
              <a:t>pipes</a:t>
            </a:r>
            <a:r>
              <a:rPr lang="pt-BR" sz="1600" b="0" dirty="0">
                <a:solidFill>
                  <a:srgbClr val="FF0000"/>
                </a:solidFill>
              </a:rPr>
              <a:t>, sinais, semáforos, memória compartilhada ou troca de mensagem. </a:t>
            </a:r>
          </a:p>
          <a:p>
            <a:pPr algn="just"/>
            <a:r>
              <a:rPr lang="pt-BR" sz="1600" b="0" dirty="0" smtClean="0"/>
              <a:t>3) O </a:t>
            </a:r>
            <a:r>
              <a:rPr lang="pt-BR" sz="1600" b="0" dirty="0"/>
              <a:t>que é um ambiente </a:t>
            </a:r>
            <a:r>
              <a:rPr lang="pt-BR" sz="1600" b="0" dirty="0" err="1"/>
              <a:t>multithread</a:t>
            </a:r>
            <a:r>
              <a:rPr lang="pt-BR" sz="1600" b="0" dirty="0"/>
              <a:t> e quais as vantagens de sua utilização</a:t>
            </a:r>
            <a:r>
              <a:rPr lang="pt-BR" sz="1600" b="0" dirty="0" smtClean="0"/>
              <a:t>?</a:t>
            </a:r>
          </a:p>
          <a:p>
            <a:pPr algn="just"/>
            <a:r>
              <a:rPr lang="pt-BR" sz="1600" b="0" dirty="0">
                <a:solidFill>
                  <a:srgbClr val="FF0000"/>
                </a:solidFill>
              </a:rPr>
              <a:t>Um thread pode ser definido como uma </a:t>
            </a:r>
            <a:r>
              <a:rPr lang="pt-BR" sz="1600" b="0" dirty="0" err="1">
                <a:solidFill>
                  <a:srgbClr val="FF0000"/>
                </a:solidFill>
              </a:rPr>
              <a:t>subrotina</a:t>
            </a:r>
            <a:r>
              <a:rPr lang="pt-BR" sz="1600" b="0" dirty="0">
                <a:solidFill>
                  <a:srgbClr val="FF0000"/>
                </a:solidFill>
              </a:rPr>
              <a:t> de um programa que pode ser executada de forma assíncrona, ou seja, executada paralelamente ao programa chamador. A grande vantagem no uso de threads é a possibilidade de minimizar a alocação de recursos do sistema, além de diminuir o overhead na criação, troca e eliminação de processos. </a:t>
            </a:r>
            <a:endParaRPr lang="pt-BR" sz="1600" b="0" dirty="0" smtClean="0">
              <a:solidFill>
                <a:srgbClr val="FF0000"/>
              </a:solidFill>
            </a:endParaRPr>
          </a:p>
          <a:p>
            <a:pPr algn="just"/>
            <a:endParaRPr lang="pt-BR" sz="1600" b="0" dirty="0">
              <a:solidFill>
                <a:srgbClr val="FF0000"/>
              </a:solidFill>
            </a:endParaRPr>
          </a:p>
        </p:txBody>
      </p:sp>
    </p:spTree>
    <p:extLst>
      <p:ext uri="{BB962C8B-B14F-4D97-AF65-F5344CB8AC3E}">
        <p14:creationId xmlns:p14="http://schemas.microsoft.com/office/powerpoint/2010/main" val="18403752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07504" y="44624"/>
            <a:ext cx="8856984" cy="6740307"/>
          </a:xfrm>
          <a:prstGeom prst="rect">
            <a:avLst/>
          </a:prstGeom>
        </p:spPr>
        <p:txBody>
          <a:bodyPr wrap="square">
            <a:spAutoFit/>
          </a:bodyPr>
          <a:lstStyle/>
          <a:p>
            <a:pPr algn="just"/>
            <a:r>
              <a:rPr lang="pt-BR" sz="1600" b="0" dirty="0"/>
              <a:t>4) Explique a diferença entre unidade de alocação de recursos e unidade de escalonamento.</a:t>
            </a:r>
          </a:p>
          <a:p>
            <a:pPr algn="just"/>
            <a:r>
              <a:rPr lang="pt-BR" sz="1600" b="0" dirty="0">
                <a:solidFill>
                  <a:srgbClr val="FF0000"/>
                </a:solidFill>
              </a:rPr>
              <a:t>Em ambientes </a:t>
            </a:r>
            <a:r>
              <a:rPr lang="pt-BR" sz="1600" b="0" dirty="0" err="1">
                <a:solidFill>
                  <a:srgbClr val="FF0000"/>
                </a:solidFill>
              </a:rPr>
              <a:t>monothread</a:t>
            </a:r>
            <a:r>
              <a:rPr lang="pt-BR" sz="1600" b="0" dirty="0">
                <a:solidFill>
                  <a:srgbClr val="FF0000"/>
                </a:solidFill>
              </a:rPr>
              <a:t>, o processo é ao mesmo tempo a unidade de alocação de recursos e a unidade de escalonamento. A independência entre os conceitos de processo e thread permite separar a unidade de alocação de recursos da unidade de escalonamento, que em ambientes </a:t>
            </a:r>
            <a:r>
              <a:rPr lang="pt-BR" sz="1600" b="0" dirty="0" err="1">
                <a:solidFill>
                  <a:srgbClr val="FF0000"/>
                </a:solidFill>
              </a:rPr>
              <a:t>monothread</a:t>
            </a:r>
            <a:r>
              <a:rPr lang="pt-BR" sz="1600" b="0" dirty="0">
                <a:solidFill>
                  <a:srgbClr val="FF0000"/>
                </a:solidFill>
              </a:rPr>
              <a:t> estão fortemente relacionadas. Em um ambiente </a:t>
            </a:r>
            <a:r>
              <a:rPr lang="pt-BR" sz="1600" b="0" dirty="0" err="1">
                <a:solidFill>
                  <a:srgbClr val="FF0000"/>
                </a:solidFill>
              </a:rPr>
              <a:t>multithread</a:t>
            </a:r>
            <a:r>
              <a:rPr lang="pt-BR" sz="1600" b="0" dirty="0">
                <a:solidFill>
                  <a:srgbClr val="FF0000"/>
                </a:solidFill>
              </a:rPr>
              <a:t>, a unidade de alocação de recursos é o processo, onde todos os seus threads compartilham o espaço de endereçamento, descritores de arquivos e dispositivos de E/S. Por outro lado, cada thread representa uma unidade de escalonamento independente e, neste caso, o sistema não seleciona um processo para a execução, mas sim um de seus threads. </a:t>
            </a:r>
          </a:p>
          <a:p>
            <a:pPr algn="just"/>
            <a:r>
              <a:rPr lang="pt-BR" sz="1600" b="0" dirty="0"/>
              <a:t>5) Quais as vantagens e desvantagens do compartilhamento do espaço de endereçamento entre threads</a:t>
            </a:r>
          </a:p>
          <a:p>
            <a:pPr algn="just"/>
            <a:r>
              <a:rPr lang="pt-BR" sz="1600" b="0" dirty="0"/>
              <a:t>de um mesmo processo?</a:t>
            </a:r>
          </a:p>
          <a:p>
            <a:pPr algn="just"/>
            <a:r>
              <a:rPr lang="pt-BR" sz="1600" b="0" dirty="0">
                <a:solidFill>
                  <a:srgbClr val="FF0000"/>
                </a:solidFill>
              </a:rPr>
              <a:t>Como threads de um mesmo processo compartilham o mesmo espaço de endereçamento, não existe qualquer proteção no acesso à memória, permitindo que um thread possa alterar facilmente dados de outros. Para que threads trabalhem de forma cooperativa, é fundamental que a aplicação implemente mecanismos de comunicação e sincronização entre threads, a fim de garantir o acesso seguro aos dados compartilhados na memória. Por outro lado, o compartilhamento do espaço de </a:t>
            </a:r>
            <a:r>
              <a:rPr lang="pt-BR" sz="1600" b="0" dirty="0" err="1" smtClean="0">
                <a:solidFill>
                  <a:srgbClr val="FF0000"/>
                </a:solidFill>
              </a:rPr>
              <a:t>endereçámento</a:t>
            </a:r>
            <a:r>
              <a:rPr lang="pt-BR" sz="1600" b="0" dirty="0" smtClean="0">
                <a:solidFill>
                  <a:srgbClr val="FF0000"/>
                </a:solidFill>
              </a:rPr>
              <a:t> </a:t>
            </a:r>
            <a:r>
              <a:rPr lang="pt-BR" sz="1600" b="0" dirty="0">
                <a:solidFill>
                  <a:srgbClr val="FF0000"/>
                </a:solidFill>
              </a:rPr>
              <a:t>é extremamente simples e rápido. </a:t>
            </a:r>
          </a:p>
          <a:p>
            <a:pPr algn="just"/>
            <a:r>
              <a:rPr lang="pt-BR" sz="1600" b="0" dirty="0"/>
              <a:t>6) Compare os pacotes de threads em modo usuário e modo </a:t>
            </a:r>
            <a:r>
              <a:rPr lang="pt-BR" sz="1600" b="0" dirty="0" err="1"/>
              <a:t>kernel</a:t>
            </a:r>
            <a:r>
              <a:rPr lang="pt-BR" sz="1600" b="0" dirty="0"/>
              <a:t>.</a:t>
            </a:r>
          </a:p>
          <a:p>
            <a:r>
              <a:rPr lang="pt-BR" sz="1600" b="0" dirty="0">
                <a:solidFill>
                  <a:srgbClr val="FF0000"/>
                </a:solidFill>
              </a:rPr>
              <a:t>Threads em modo usuário (TMU) são implementados pela aplicação e não pelo sistema operacional. Para isso, deve existir uma biblioteca de rotinas que possibilita à aplicação realizar tarefas como criação/eliminação de threads, troca de mensagens entre threads e uma política de escalonamento. Neste modo, o sistema operacional não sabe da existência de múltiplos threads, sendo responsabilidade exclusiva da aplicação gerenciar e sincronizar os diversos threads existentes. </a:t>
            </a:r>
          </a:p>
          <a:p>
            <a:r>
              <a:rPr lang="pt-BR" sz="1600" b="0" dirty="0">
                <a:solidFill>
                  <a:srgbClr val="FF0000"/>
                </a:solidFill>
              </a:rPr>
              <a:t>Threads em modo </a:t>
            </a:r>
            <a:r>
              <a:rPr lang="pt-BR" sz="1600" b="0" dirty="0" err="1">
                <a:solidFill>
                  <a:srgbClr val="FF0000"/>
                </a:solidFill>
              </a:rPr>
              <a:t>kernel</a:t>
            </a:r>
            <a:r>
              <a:rPr lang="pt-BR" sz="1600" b="0" dirty="0">
                <a:solidFill>
                  <a:srgbClr val="FF0000"/>
                </a:solidFill>
              </a:rPr>
              <a:t> (TMK) são implementadas diretamente pelo núcleo do sistema operacional, através de chamadas a rotinas do sistema que oferecem todas as funções de gerenciamento e sincronização. O sistema operacional sabe da existência de cada thread e pode escaloná-los individualmente. No caso de múltiplos processadores, os threads de um mesmo processo podem ser executados simultaneamente. </a:t>
            </a:r>
          </a:p>
        </p:txBody>
      </p:sp>
    </p:spTree>
    <p:extLst>
      <p:ext uri="{BB962C8B-B14F-4D97-AF65-F5344CB8AC3E}">
        <p14:creationId xmlns:p14="http://schemas.microsoft.com/office/powerpoint/2010/main" val="1003730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95536" y="260648"/>
            <a:ext cx="8280920" cy="6494085"/>
          </a:xfrm>
          <a:prstGeom prst="rect">
            <a:avLst/>
          </a:prstGeom>
        </p:spPr>
        <p:txBody>
          <a:bodyPr wrap="square">
            <a:spAutoFit/>
          </a:bodyPr>
          <a:lstStyle/>
          <a:p>
            <a:pPr algn="just"/>
            <a:r>
              <a:rPr lang="pt-BR" sz="1600" b="0" dirty="0"/>
              <a:t>7) Qual a vantagem do </a:t>
            </a:r>
            <a:r>
              <a:rPr lang="pt-BR" sz="1600" b="0" dirty="0" err="1"/>
              <a:t>scheduler</a:t>
            </a:r>
            <a:r>
              <a:rPr lang="pt-BR" sz="1600" b="0" dirty="0"/>
              <a:t> </a:t>
            </a:r>
            <a:r>
              <a:rPr lang="pt-BR" sz="1600" b="0" dirty="0" err="1"/>
              <a:t>activations</a:t>
            </a:r>
            <a:r>
              <a:rPr lang="pt-BR" sz="1600" b="0" dirty="0"/>
              <a:t> comparado ao pacote híbrido</a:t>
            </a:r>
            <a:r>
              <a:rPr lang="pt-BR" sz="1600" b="0" dirty="0" smtClean="0"/>
              <a:t>?</a:t>
            </a:r>
          </a:p>
          <a:p>
            <a:pPr algn="just"/>
            <a:r>
              <a:rPr lang="pt-BR" sz="1600" b="0" dirty="0">
                <a:solidFill>
                  <a:srgbClr val="FF0000"/>
                </a:solidFill>
              </a:rPr>
              <a:t>A principal vantagem é melhorar o desempenho no seu uso evitando as mudanças de modos de acesso desnecessárias (usuário-</a:t>
            </a:r>
            <a:r>
              <a:rPr lang="pt-BR" sz="1600" b="0" dirty="0" err="1">
                <a:solidFill>
                  <a:srgbClr val="FF0000"/>
                </a:solidFill>
              </a:rPr>
              <a:t>kernel</a:t>
            </a:r>
            <a:r>
              <a:rPr lang="pt-BR" sz="1600" b="0" dirty="0">
                <a:solidFill>
                  <a:srgbClr val="FF0000"/>
                </a:solidFill>
              </a:rPr>
              <a:t>-usuário). Caso um thread utilize uma chamada ao sistema que o coloque no estado de espera, não é necessário que o </a:t>
            </a:r>
            <a:r>
              <a:rPr lang="pt-BR" sz="1600" b="0" dirty="0" err="1">
                <a:solidFill>
                  <a:srgbClr val="FF0000"/>
                </a:solidFill>
              </a:rPr>
              <a:t>kernel</a:t>
            </a:r>
            <a:r>
              <a:rPr lang="pt-BR" sz="1600" b="0" dirty="0">
                <a:solidFill>
                  <a:srgbClr val="FF0000"/>
                </a:solidFill>
              </a:rPr>
              <a:t> seja ativado, bastando que a própria biblioteca em modo usuário escalone outro thread. Isto é possível porque a biblioteca em modo usuário e o </a:t>
            </a:r>
            <a:r>
              <a:rPr lang="pt-BR" sz="1600" b="0" dirty="0" err="1">
                <a:solidFill>
                  <a:srgbClr val="FF0000"/>
                </a:solidFill>
              </a:rPr>
              <a:t>kernel</a:t>
            </a:r>
            <a:r>
              <a:rPr lang="pt-BR" sz="1600" b="0" dirty="0">
                <a:solidFill>
                  <a:srgbClr val="FF0000"/>
                </a:solidFill>
              </a:rPr>
              <a:t> se comunicam e trabalham de forma cooperativa. Cada camada implementa seu escalonamento de forma independente, porém trocando informações quando necessário. </a:t>
            </a:r>
          </a:p>
          <a:p>
            <a:pPr algn="just"/>
            <a:r>
              <a:rPr lang="pt-BR" sz="1600" b="0" dirty="0"/>
              <a:t>8) Dê exemplos do uso de threads no desenvolvimento de aplicativos, como editores de textos </a:t>
            </a:r>
            <a:r>
              <a:rPr lang="pt-BR" sz="1600" b="0" dirty="0" smtClean="0"/>
              <a:t>e planilhas </a:t>
            </a:r>
            <a:r>
              <a:rPr lang="pt-BR" sz="1600" b="0" dirty="0"/>
              <a:t>eletrônicas</a:t>
            </a:r>
            <a:r>
              <a:rPr lang="pt-BR" sz="1600" b="0" dirty="0" smtClean="0"/>
              <a:t>.</a:t>
            </a:r>
          </a:p>
          <a:p>
            <a:pPr algn="just"/>
            <a:endParaRPr lang="pt-BR" sz="1600" b="0" dirty="0"/>
          </a:p>
          <a:p>
            <a:pPr algn="just"/>
            <a:r>
              <a:rPr lang="pt-BR" sz="1600" b="0" dirty="0"/>
              <a:t>9) Como o uso de threads pode melhorar o desempenho de aplicações paralelas em ambientes </a:t>
            </a:r>
            <a:r>
              <a:rPr lang="pt-BR" sz="1600" b="0" dirty="0" smtClean="0"/>
              <a:t>com múltiplos </a:t>
            </a:r>
            <a:r>
              <a:rPr lang="pt-BR" sz="1600" b="0" dirty="0"/>
              <a:t>processadores</a:t>
            </a:r>
            <a:r>
              <a:rPr lang="pt-BR" sz="1600" b="0" dirty="0" smtClean="0"/>
              <a:t>?</a:t>
            </a:r>
            <a:endParaRPr lang="pt-BR" sz="1600" b="0" dirty="0" smtClean="0">
              <a:solidFill>
                <a:srgbClr val="FF0000"/>
              </a:solidFill>
            </a:endParaRPr>
          </a:p>
          <a:p>
            <a:pPr algn="just"/>
            <a:r>
              <a:rPr lang="pt-BR" sz="1600" b="0" dirty="0">
                <a:solidFill>
                  <a:srgbClr val="FF0000"/>
                </a:solidFill>
              </a:rPr>
              <a:t>Para obter os benefícios do uso de threads, uma aplicação deve permitir que partes diferentes do seu código sejam executadas em paralelo de forma independente. O uso de uma arquitetura com múltiplos </a:t>
            </a:r>
            <a:r>
              <a:rPr lang="pt-BR" sz="1600" b="0" dirty="0" err="1">
                <a:solidFill>
                  <a:srgbClr val="FF0000"/>
                </a:solidFill>
              </a:rPr>
              <a:t>processasdores</a:t>
            </a:r>
            <a:r>
              <a:rPr lang="pt-BR" sz="1600" b="0" dirty="0">
                <a:solidFill>
                  <a:srgbClr val="FF0000"/>
                </a:solidFill>
              </a:rPr>
              <a:t> beneficia a concorrência entre os threads com a possibilidade do paralelismo de execução entre processadores. </a:t>
            </a:r>
          </a:p>
          <a:p>
            <a:pPr algn="just"/>
            <a:r>
              <a:rPr lang="pt-BR" sz="1600" b="0" dirty="0"/>
              <a:t>10) Quais os benefícios do uso de threads em ambientes cliente-servidor</a:t>
            </a:r>
            <a:r>
              <a:rPr lang="pt-BR" sz="1600" b="0" dirty="0" smtClean="0"/>
              <a:t>?</a:t>
            </a:r>
          </a:p>
          <a:p>
            <a:pPr algn="just"/>
            <a:r>
              <a:rPr lang="pt-BR" sz="1600" b="0" dirty="0">
                <a:solidFill>
                  <a:srgbClr val="FF0000"/>
                </a:solidFill>
              </a:rPr>
              <a:t>O principal benefício do uso de threads em ambientes cliente-servidor é a melhoria no desempenho da aplicação servidora. Além disso, a comunicação entre os threads no servidor pode ser feita através de mecanismos mais simples e eficientes. </a:t>
            </a:r>
          </a:p>
          <a:p>
            <a:pPr algn="just"/>
            <a:r>
              <a:rPr lang="pt-BR" sz="1600" b="0" dirty="0"/>
              <a:t>11) Como o uso de threads pode ser útil em arquiteturas </a:t>
            </a:r>
            <a:r>
              <a:rPr lang="pt-BR" sz="1600" b="0" dirty="0" err="1"/>
              <a:t>microkernel</a:t>
            </a:r>
            <a:r>
              <a:rPr lang="pt-BR" sz="1600" b="0" dirty="0" smtClean="0"/>
              <a:t>?</a:t>
            </a:r>
          </a:p>
          <a:p>
            <a:pPr algn="just"/>
            <a:r>
              <a:rPr lang="pt-BR" sz="1600" b="0" dirty="0">
                <a:solidFill>
                  <a:srgbClr val="FF0000"/>
                </a:solidFill>
              </a:rPr>
              <a:t>A arquitetura </a:t>
            </a:r>
            <a:r>
              <a:rPr lang="pt-BR" sz="1600" b="0" dirty="0" err="1">
                <a:solidFill>
                  <a:srgbClr val="FF0000"/>
                </a:solidFill>
              </a:rPr>
              <a:t>microkernel</a:t>
            </a:r>
            <a:r>
              <a:rPr lang="pt-BR" sz="1600" b="0" dirty="0">
                <a:solidFill>
                  <a:srgbClr val="FF0000"/>
                </a:solidFill>
              </a:rPr>
              <a:t> utiliza processos para implementar funções relativas ao </a:t>
            </a:r>
            <a:r>
              <a:rPr lang="pt-BR" sz="1600" b="0" dirty="0" err="1">
                <a:solidFill>
                  <a:srgbClr val="FF0000"/>
                </a:solidFill>
              </a:rPr>
              <a:t>kernel</a:t>
            </a:r>
            <a:r>
              <a:rPr lang="pt-BR" sz="1600" b="0" dirty="0">
                <a:solidFill>
                  <a:srgbClr val="FF0000"/>
                </a:solidFill>
              </a:rPr>
              <a:t> do sistema operacional, sendo que esses processos são utilizados como servidores quando algum cliente necessita de algum serviço do sistema. Arquiteturas que implementam threads, possibilitam um melhor desempenho dos processos servidores. </a:t>
            </a:r>
            <a:endParaRPr lang="pt-BR" sz="1600" dirty="0">
              <a:solidFill>
                <a:srgbClr val="FF0000"/>
              </a:solidFill>
            </a:endParaRPr>
          </a:p>
        </p:txBody>
      </p:sp>
    </p:spTree>
    <p:extLst>
      <p:ext uri="{BB962C8B-B14F-4D97-AF65-F5344CB8AC3E}">
        <p14:creationId xmlns:p14="http://schemas.microsoft.com/office/powerpoint/2010/main" val="1464739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dirty="0">
                <a:solidFill>
                  <a:srgbClr val="000000"/>
                </a:solidFill>
                <a:effectLst>
                  <a:outerShdw blurRad="38100" dist="38100" dir="2700000" algn="tl">
                    <a:srgbClr val="C0C0C0"/>
                  </a:outerShdw>
                </a:effectLst>
                <a:latin typeface="Impact" pitchFamily="34" charset="0"/>
              </a:rPr>
              <a:t>5 – Processo</a:t>
            </a:r>
            <a:endParaRPr lang="en-US" altLang="pt-BR" sz="3200" b="1" dirty="0">
              <a:solidFill>
                <a:srgbClr val="000000"/>
              </a:solidFill>
              <a:effectLst>
                <a:outerShdw blurRad="38100" dist="38100" dir="2700000" algn="tl">
                  <a:srgbClr val="C0C0C0"/>
                </a:outerShdw>
              </a:effectLst>
              <a:latin typeface="Impact" pitchFamily="34" charset="0"/>
            </a:endParaRPr>
          </a:p>
        </p:txBody>
      </p:sp>
      <p:sp>
        <p:nvSpPr>
          <p:cNvPr id="61445" name="Rectangle 5"/>
          <p:cNvSpPr>
            <a:spLocks noChangeArrowheads="1"/>
          </p:cNvSpPr>
          <p:nvPr/>
        </p:nvSpPr>
        <p:spPr bwMode="auto">
          <a:xfrm>
            <a:off x="205556" y="442119"/>
            <a:ext cx="662863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 typeface="Wingdings" pitchFamily="2" charset="2"/>
              <a:buChar char="§"/>
            </a:pPr>
            <a:r>
              <a:rPr lang="pt-BR" altLang="pt-BR" b="1" dirty="0">
                <a:latin typeface="Arrus BT" charset="0"/>
                <a:cs typeface="Times New Roman" pitchFamily="18" charset="0"/>
              </a:rPr>
              <a:t> Mudança de </a:t>
            </a:r>
            <a:r>
              <a:rPr lang="pt-BR" altLang="pt-BR" b="1" dirty="0" smtClean="0">
                <a:latin typeface="Arrus BT" charset="0"/>
                <a:cs typeface="Times New Roman" pitchFamily="18" charset="0"/>
              </a:rPr>
              <a:t>Contexto- </a:t>
            </a:r>
            <a:r>
              <a:rPr lang="pt-BR" b="0" dirty="0"/>
              <a:t>Contexto de </a:t>
            </a:r>
            <a:r>
              <a:rPr lang="pt-BR" b="0" dirty="0" smtClean="0"/>
              <a:t>hardware</a:t>
            </a:r>
            <a:endParaRPr lang="pt-BR" altLang="pt-BR" sz="2800" b="1" dirty="0">
              <a:latin typeface="Arrus BT" charset="0"/>
              <a:cs typeface="Times New Roman" pitchFamily="18" charset="0"/>
            </a:endParaRPr>
          </a:p>
          <a:p>
            <a:pPr>
              <a:spcBef>
                <a:spcPct val="50000"/>
              </a:spcBef>
              <a:buFont typeface="Wingdings" pitchFamily="2" charset="2"/>
              <a:buNone/>
            </a:pPr>
            <a:r>
              <a:rPr lang="pt-BR" altLang="pt-BR" sz="2800" b="1" dirty="0">
                <a:latin typeface="Arrus BT" charset="0"/>
                <a:cs typeface="Times New Roman" pitchFamily="18" charset="0"/>
              </a:rPr>
              <a:t>	</a:t>
            </a:r>
          </a:p>
        </p:txBody>
      </p:sp>
      <p:graphicFrame>
        <p:nvGraphicFramePr>
          <p:cNvPr id="61447" name="Object 7"/>
          <p:cNvGraphicFramePr>
            <a:graphicFrameLocks noChangeAspect="1"/>
          </p:cNvGraphicFramePr>
          <p:nvPr>
            <p:extLst>
              <p:ext uri="{D42A27DB-BD31-4B8C-83A1-F6EECF244321}">
                <p14:modId xmlns:p14="http://schemas.microsoft.com/office/powerpoint/2010/main" val="2403569952"/>
              </p:ext>
            </p:extLst>
          </p:nvPr>
        </p:nvGraphicFramePr>
        <p:xfrm>
          <a:off x="5571033" y="1057870"/>
          <a:ext cx="3609479" cy="5107434"/>
        </p:xfrm>
        <a:graphic>
          <a:graphicData uri="http://schemas.openxmlformats.org/presentationml/2006/ole">
            <mc:AlternateContent xmlns:mc="http://schemas.openxmlformats.org/markup-compatibility/2006">
              <mc:Choice xmlns:v="urn:schemas-microsoft-com:vml" Requires="v">
                <p:oleObj spid="_x0000_s95259" name="CorelDRAW" r:id="rId4" imgW="4586400" imgH="5233680" progId="CorelDRAW.Graphic.10">
                  <p:embed/>
                </p:oleObj>
              </mc:Choice>
              <mc:Fallback>
                <p:oleObj name="CorelDRAW" r:id="rId4" imgW="4586400" imgH="5233680" progId="CorelDRAW.Graphic.1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1033" y="1057870"/>
                        <a:ext cx="3609479" cy="5107434"/>
                      </a:xfrm>
                      <a:prstGeom prst="rect">
                        <a:avLst/>
                      </a:prstGeom>
                      <a:noFill/>
                      <a:ln>
                        <a:noFill/>
                      </a:ln>
                      <a:effectLst/>
                    </p:spPr>
                  </p:pic>
                </p:oleObj>
              </mc:Fallback>
            </mc:AlternateContent>
          </a:graphicData>
        </a:graphic>
      </p:graphicFrame>
      <p:sp>
        <p:nvSpPr>
          <p:cNvPr id="2" name="Retângulo 1"/>
          <p:cNvSpPr/>
          <p:nvPr/>
        </p:nvSpPr>
        <p:spPr>
          <a:xfrm>
            <a:off x="35496" y="1279788"/>
            <a:ext cx="5541565" cy="4093428"/>
          </a:xfrm>
          <a:prstGeom prst="rect">
            <a:avLst/>
          </a:prstGeom>
        </p:spPr>
        <p:txBody>
          <a:bodyPr wrap="square">
            <a:spAutoFit/>
          </a:bodyPr>
          <a:lstStyle/>
          <a:p>
            <a:pPr algn="just"/>
            <a:r>
              <a:rPr lang="pt-BR" sz="2000" b="0" dirty="0" smtClean="0"/>
              <a:t>Armazena o conteúdo dos registradores gerais da CPU, além dos registradores de uso específico, como o </a:t>
            </a:r>
            <a:r>
              <a:rPr lang="pt-BR" sz="2000" dirty="0" smtClean="0"/>
              <a:t>Contador de Programas, o Ponteiro de Pilha e o Registrador de Status</a:t>
            </a:r>
            <a:r>
              <a:rPr lang="pt-BR" sz="2000" b="0" dirty="0" smtClean="0"/>
              <a:t>. A troca de um processo por outro no processador, comandada pelo Sistema Operacional, é denominada </a:t>
            </a:r>
            <a:r>
              <a:rPr lang="pt-BR" sz="2000" dirty="0" smtClean="0"/>
              <a:t>troca de contexto.</a:t>
            </a:r>
          </a:p>
          <a:p>
            <a:pPr algn="just"/>
            <a:r>
              <a:rPr lang="pt-BR" sz="2000" b="0" dirty="0" smtClean="0"/>
              <a:t> A troca de contexto consiste em salvar o conteúdo dos registradores do processo que está deixando a CPU e carregá-los com os valores referentes ao do novo processo que será executado. Essa operação resume-se em substituir o contexto de hardware de um processo pelo de outro. </a:t>
            </a:r>
            <a:endParaRPr lang="pt-BR" sz="2000" b="0" dirty="0"/>
          </a:p>
        </p:txBody>
      </p:sp>
    </p:spTree>
    <p:extLst>
      <p:ext uri="{BB962C8B-B14F-4D97-AF65-F5344CB8AC3E}">
        <p14:creationId xmlns:p14="http://schemas.microsoft.com/office/powerpoint/2010/main" val="3212144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205556" y="663079"/>
            <a:ext cx="71747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 typeface="Wingdings" pitchFamily="2" charset="2"/>
              <a:buChar char="§"/>
            </a:pPr>
            <a:r>
              <a:rPr lang="pt-BR" altLang="pt-BR" b="1" dirty="0">
                <a:latin typeface="Arrus BT" charset="0"/>
                <a:cs typeface="Times New Roman" pitchFamily="18" charset="0"/>
              </a:rPr>
              <a:t> Mudança de </a:t>
            </a:r>
            <a:r>
              <a:rPr lang="pt-BR" altLang="pt-BR" b="1" dirty="0" smtClean="0">
                <a:latin typeface="Arrus BT" charset="0"/>
                <a:cs typeface="Times New Roman" pitchFamily="18" charset="0"/>
              </a:rPr>
              <a:t>Contexto:</a:t>
            </a:r>
            <a:r>
              <a:rPr lang="pt-BR" dirty="0" smtClean="0"/>
              <a:t> </a:t>
            </a:r>
            <a:r>
              <a:rPr lang="pt-BR" dirty="0"/>
              <a:t>Contexto de software</a:t>
            </a:r>
            <a:r>
              <a:rPr lang="en-US" altLang="pt-BR" b="1" dirty="0" smtClean="0">
                <a:latin typeface="Arrus BT" charset="0"/>
                <a:cs typeface="Times New Roman" pitchFamily="18" charset="0"/>
              </a:rPr>
              <a:t> </a:t>
            </a:r>
            <a:endParaRPr lang="pt-BR" altLang="pt-BR" b="1" dirty="0">
              <a:latin typeface="Arrus BT" charset="0"/>
              <a:cs typeface="Times New Roman" pitchFamily="18" charset="0"/>
            </a:endParaRPr>
          </a:p>
        </p:txBody>
      </p:sp>
      <p:sp>
        <p:nvSpPr>
          <p:cNvPr id="4" name="Text Box 4"/>
          <p:cNvSpPr txBox="1">
            <a:spLocks noChangeArrowheads="1"/>
          </p:cNvSpPr>
          <p:nvPr/>
        </p:nvSpPr>
        <p:spPr bwMode="auto">
          <a:xfrm>
            <a:off x="6834188" y="152400"/>
            <a:ext cx="23098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BR" altLang="pt-BR" sz="3200" b="1" dirty="0">
                <a:solidFill>
                  <a:srgbClr val="000000"/>
                </a:solidFill>
                <a:effectLst>
                  <a:outerShdw blurRad="38100" dist="38100" dir="2700000" algn="tl">
                    <a:srgbClr val="C0C0C0"/>
                  </a:outerShdw>
                </a:effectLst>
                <a:latin typeface="Impact" pitchFamily="34" charset="0"/>
              </a:rPr>
              <a:t>5 – Processo</a:t>
            </a:r>
            <a:endParaRPr lang="en-US" altLang="pt-BR" sz="3200" b="1" dirty="0">
              <a:solidFill>
                <a:srgbClr val="000000"/>
              </a:solidFill>
              <a:effectLst>
                <a:outerShdw blurRad="38100" dist="38100" dir="2700000" algn="tl">
                  <a:srgbClr val="C0C0C0"/>
                </a:outerShdw>
              </a:effectLst>
              <a:latin typeface="Impact" pitchFamily="34" charset="0"/>
            </a:endParaRPr>
          </a:p>
        </p:txBody>
      </p:sp>
      <p:sp>
        <p:nvSpPr>
          <p:cNvPr id="5" name="Retângulo 4"/>
          <p:cNvSpPr/>
          <p:nvPr/>
        </p:nvSpPr>
        <p:spPr>
          <a:xfrm>
            <a:off x="467544" y="1118349"/>
            <a:ext cx="8208912" cy="3785652"/>
          </a:xfrm>
          <a:prstGeom prst="rect">
            <a:avLst/>
          </a:prstGeom>
        </p:spPr>
        <p:txBody>
          <a:bodyPr wrap="square">
            <a:spAutoFit/>
          </a:bodyPr>
          <a:lstStyle/>
          <a:p>
            <a:pPr algn="just"/>
            <a:endParaRPr lang="pt-BR" sz="2000" b="0" dirty="0" smtClean="0"/>
          </a:p>
          <a:p>
            <a:pPr algn="just"/>
            <a:r>
              <a:rPr lang="pt-BR" sz="2000" b="0" dirty="0" smtClean="0"/>
              <a:t> No contexto de software são especificadas características e limites dos recursos que podem ser alocados pelo processo, c</a:t>
            </a:r>
            <a:r>
              <a:rPr lang="pt-BR" sz="2000" dirty="0" smtClean="0"/>
              <a:t>omo o número máximo de arquivos abertos simultaneamente, prioridade de execução e o tamanho do buffer para operação de E/S</a:t>
            </a:r>
            <a:r>
              <a:rPr lang="pt-BR" sz="2000" b="0" dirty="0" smtClean="0"/>
              <a:t>. Muitas destas características são determinadas no momento da criação do processo, enquanto outras podem ser alteradas durante sua existência. A maior parte das informações do contexto de software do processo são provenientes de um arquivo do Sistema Operacional, conhecido como arquivo de contas. Neste arquivo, gerenciado pelo administrador do sistema, são especificados os limites dos recursos que cada processo pode alocar. O contexto de software é composto por três grupos de informações sobre o processo: </a:t>
            </a:r>
            <a:r>
              <a:rPr lang="pt-BR" sz="2000" dirty="0" smtClean="0"/>
              <a:t>identificação, quotas e privilégios. </a:t>
            </a:r>
            <a:endParaRPr lang="pt-BR" sz="2000" dirty="0"/>
          </a:p>
        </p:txBody>
      </p:sp>
    </p:spTree>
    <p:extLst>
      <p:ext uri="{BB962C8B-B14F-4D97-AF65-F5344CB8AC3E}">
        <p14:creationId xmlns:p14="http://schemas.microsoft.com/office/powerpoint/2010/main" val="2407969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539552" y="1628800"/>
            <a:ext cx="8064896" cy="3477875"/>
          </a:xfrm>
          <a:prstGeom prst="rect">
            <a:avLst/>
          </a:prstGeom>
        </p:spPr>
        <p:txBody>
          <a:bodyPr wrap="square">
            <a:spAutoFit/>
          </a:bodyPr>
          <a:lstStyle/>
          <a:p>
            <a:pPr algn="just"/>
            <a:r>
              <a:rPr lang="pt-BR" sz="2000" b="0" dirty="0" smtClean="0"/>
              <a:t>• </a:t>
            </a:r>
            <a:r>
              <a:rPr lang="pt-BR" sz="2000" dirty="0" smtClean="0"/>
              <a:t>Identificação:</a:t>
            </a:r>
            <a:r>
              <a:rPr lang="pt-BR" sz="2000" b="0" dirty="0" smtClean="0"/>
              <a:t> cada processo criado pelo Sistema Operacional recebe uma identificação única (PID – </a:t>
            </a:r>
            <a:r>
              <a:rPr lang="pt-BR" sz="2000" b="0" dirty="0" err="1" smtClean="0"/>
              <a:t>Process</a:t>
            </a:r>
            <a:r>
              <a:rPr lang="pt-BR" sz="2000" b="0" dirty="0" smtClean="0"/>
              <a:t> </a:t>
            </a:r>
            <a:r>
              <a:rPr lang="pt-BR" sz="2000" b="0" dirty="0" err="1" smtClean="0"/>
              <a:t>Identification</a:t>
            </a:r>
            <a:r>
              <a:rPr lang="pt-BR" sz="2000" b="0" dirty="0" smtClean="0"/>
              <a:t>) representada por um número. Através da PID o Sistema Operacional e outros processos podem fazer referência a qualquer processo existente. </a:t>
            </a:r>
          </a:p>
          <a:p>
            <a:pPr algn="just"/>
            <a:endParaRPr lang="pt-BR" sz="2000" b="0" dirty="0" smtClean="0"/>
          </a:p>
          <a:p>
            <a:pPr algn="just"/>
            <a:r>
              <a:rPr lang="pt-BR" sz="2000" b="0" dirty="0" smtClean="0"/>
              <a:t>O </a:t>
            </a:r>
            <a:r>
              <a:rPr lang="pt-BR" sz="2000" b="0" dirty="0"/>
              <a:t>processo também possui a identificação do usuário ou processo que o criou (</a:t>
            </a:r>
            <a:r>
              <a:rPr lang="pt-BR" sz="2000" b="0" dirty="0" err="1"/>
              <a:t>owner</a:t>
            </a:r>
            <a:r>
              <a:rPr lang="pt-BR" sz="2000" b="0" dirty="0"/>
              <a:t>). Cada </a:t>
            </a:r>
            <a:r>
              <a:rPr lang="pt-BR" sz="2000" b="0" dirty="0" smtClean="0"/>
              <a:t>usuário possui </a:t>
            </a:r>
            <a:r>
              <a:rPr lang="pt-BR" sz="2000" b="0" dirty="0"/>
              <a:t>uma identificação única no sistema (UID — </a:t>
            </a:r>
            <a:r>
              <a:rPr lang="pt-BR" sz="2000" b="0" dirty="0" err="1"/>
              <a:t>user</a:t>
            </a:r>
            <a:r>
              <a:rPr lang="pt-BR" sz="2000" b="0" dirty="0"/>
              <a:t> </a:t>
            </a:r>
            <a:r>
              <a:rPr lang="pt-BR" sz="2000" b="0" dirty="0" err="1"/>
              <a:t>identification</a:t>
            </a:r>
            <a:r>
              <a:rPr lang="pt-BR" sz="2000" b="0" dirty="0"/>
              <a:t>), atribuída ao processo </a:t>
            </a:r>
            <a:r>
              <a:rPr lang="pt-BR" sz="2000" b="0" dirty="0" smtClean="0"/>
              <a:t>no momento </a:t>
            </a:r>
            <a:r>
              <a:rPr lang="pt-BR" sz="2000" b="0" dirty="0"/>
              <a:t>de sua criação. A UID permite implementar um modelo de segurança, onde apenas os objetos</a:t>
            </a:r>
          </a:p>
          <a:p>
            <a:pPr algn="just"/>
            <a:r>
              <a:rPr lang="pt-BR" sz="2000" b="0" dirty="0"/>
              <a:t>(processos, arquivos, áreas de memória etc.) que possuem a mesma UID do usuário (processo) </a:t>
            </a:r>
            <a:r>
              <a:rPr lang="pt-BR" sz="2000" b="0" dirty="0" smtClean="0"/>
              <a:t>podem ser </a:t>
            </a:r>
            <a:r>
              <a:rPr lang="pt-BR" sz="2000" b="0" dirty="0"/>
              <a:t>acessados</a:t>
            </a:r>
            <a:r>
              <a:rPr lang="pt-BR" sz="2000" b="0" dirty="0" smtClean="0"/>
              <a:t>.</a:t>
            </a:r>
          </a:p>
        </p:txBody>
      </p:sp>
      <p:sp>
        <p:nvSpPr>
          <p:cNvPr id="2" name="Retângulo 1"/>
          <p:cNvSpPr/>
          <p:nvPr/>
        </p:nvSpPr>
        <p:spPr>
          <a:xfrm>
            <a:off x="395536" y="476672"/>
            <a:ext cx="7704856" cy="461665"/>
          </a:xfrm>
          <a:prstGeom prst="rect">
            <a:avLst/>
          </a:prstGeom>
        </p:spPr>
        <p:txBody>
          <a:bodyPr wrap="square">
            <a:spAutoFit/>
          </a:bodyPr>
          <a:lstStyle/>
          <a:p>
            <a:pPr>
              <a:spcBef>
                <a:spcPct val="50000"/>
              </a:spcBef>
              <a:buFont typeface="Wingdings" pitchFamily="2" charset="2"/>
              <a:buChar char="§"/>
            </a:pPr>
            <a:r>
              <a:rPr lang="pt-BR" altLang="pt-BR" dirty="0">
                <a:latin typeface="Arrus BT" charset="0"/>
                <a:cs typeface="Times New Roman" pitchFamily="18" charset="0"/>
              </a:rPr>
              <a:t>Mudança de Contexto:</a:t>
            </a:r>
            <a:r>
              <a:rPr lang="pt-BR" dirty="0"/>
              <a:t> Contexto de software</a:t>
            </a:r>
            <a:r>
              <a:rPr lang="en-US" altLang="pt-BR" dirty="0">
                <a:latin typeface="Arrus BT" charset="0"/>
                <a:cs typeface="Times New Roman" pitchFamily="18" charset="0"/>
              </a:rPr>
              <a:t> </a:t>
            </a:r>
            <a:endParaRPr lang="pt-BR" altLang="pt-BR" dirty="0">
              <a:latin typeface="Arrus BT" charset="0"/>
              <a:cs typeface="Times New Roman" pitchFamily="18" charset="0"/>
            </a:endParaRPr>
          </a:p>
        </p:txBody>
      </p:sp>
    </p:spTree>
    <p:extLst>
      <p:ext uri="{BB962C8B-B14F-4D97-AF65-F5344CB8AC3E}">
        <p14:creationId xmlns:p14="http://schemas.microsoft.com/office/powerpoint/2010/main" val="3759886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95536" y="1484784"/>
            <a:ext cx="8064896" cy="3170099"/>
          </a:xfrm>
          <a:prstGeom prst="rect">
            <a:avLst/>
          </a:prstGeom>
        </p:spPr>
        <p:txBody>
          <a:bodyPr wrap="square">
            <a:spAutoFit/>
          </a:bodyPr>
          <a:lstStyle/>
          <a:p>
            <a:pPr algn="just"/>
            <a:r>
              <a:rPr lang="pt-BR" sz="2000" b="0" dirty="0"/>
              <a:t>•</a:t>
            </a:r>
            <a:r>
              <a:rPr lang="pt-BR" sz="2000" dirty="0"/>
              <a:t> Quotas:</a:t>
            </a:r>
            <a:r>
              <a:rPr lang="pt-BR" sz="2000" b="0" dirty="0"/>
              <a:t> são os limites de cada recurso do sistema que um processo pode alocar. Caso uma quota seja insuficiente, o processo será executado lentamente, interrompido durante seu processamento ou mesmo não será executado. Exemplos:</a:t>
            </a:r>
          </a:p>
          <a:p>
            <a:pPr marL="342900" indent="-342900" algn="just">
              <a:buFont typeface="Arial" panose="020B0604020202020204" pitchFamily="34" charset="0"/>
              <a:buChar char="•"/>
            </a:pPr>
            <a:r>
              <a:rPr lang="pt-BR" sz="2000" b="0" dirty="0"/>
              <a:t>Número máximo de arquivos abertos simultaneamente; </a:t>
            </a:r>
          </a:p>
          <a:p>
            <a:pPr marL="342900" indent="-342900" algn="just">
              <a:buFont typeface="Arial" panose="020B0604020202020204" pitchFamily="34" charset="0"/>
              <a:buChar char="•"/>
            </a:pPr>
            <a:r>
              <a:rPr lang="pt-BR" sz="2000" b="0" dirty="0"/>
              <a:t>Tamanho máximo de memória principal e secundária que o processo pode alocar; </a:t>
            </a:r>
          </a:p>
          <a:p>
            <a:pPr marL="342900" indent="-342900" algn="just">
              <a:buFont typeface="Arial" panose="020B0604020202020204" pitchFamily="34" charset="0"/>
              <a:buChar char="•"/>
            </a:pPr>
            <a:r>
              <a:rPr lang="pt-BR" sz="2000" b="0" dirty="0"/>
              <a:t>Número máximo de operações de E/S pendentes; </a:t>
            </a:r>
          </a:p>
          <a:p>
            <a:pPr marL="342900" indent="-342900" algn="just">
              <a:buFont typeface="Arial" panose="020B0604020202020204" pitchFamily="34" charset="0"/>
              <a:buChar char="•"/>
            </a:pPr>
            <a:r>
              <a:rPr lang="pt-BR" sz="2000" b="0" dirty="0"/>
              <a:t>Tamanho máximo do buffer para operações de E/S; </a:t>
            </a:r>
          </a:p>
          <a:p>
            <a:pPr marL="342900" indent="-342900" algn="just">
              <a:buFont typeface="Arial" panose="020B0604020202020204" pitchFamily="34" charset="0"/>
              <a:buChar char="•"/>
            </a:pPr>
            <a:r>
              <a:rPr lang="pt-BR" sz="2000" b="0" dirty="0"/>
              <a:t>Número máximo de processos e threads que podem ser criados. </a:t>
            </a:r>
          </a:p>
        </p:txBody>
      </p:sp>
      <p:sp>
        <p:nvSpPr>
          <p:cNvPr id="4" name="Retângulo 3"/>
          <p:cNvSpPr/>
          <p:nvPr/>
        </p:nvSpPr>
        <p:spPr>
          <a:xfrm>
            <a:off x="360040" y="476672"/>
            <a:ext cx="7884368" cy="461665"/>
          </a:xfrm>
          <a:prstGeom prst="rect">
            <a:avLst/>
          </a:prstGeom>
        </p:spPr>
        <p:txBody>
          <a:bodyPr wrap="square">
            <a:spAutoFit/>
          </a:bodyPr>
          <a:lstStyle/>
          <a:p>
            <a:pPr>
              <a:spcBef>
                <a:spcPct val="50000"/>
              </a:spcBef>
              <a:buFont typeface="Wingdings" pitchFamily="2" charset="2"/>
              <a:buChar char="§"/>
            </a:pPr>
            <a:r>
              <a:rPr lang="pt-BR" altLang="pt-BR" dirty="0">
                <a:latin typeface="Arrus BT" charset="0"/>
                <a:cs typeface="Times New Roman" pitchFamily="18" charset="0"/>
              </a:rPr>
              <a:t>Mudança de Contexto:</a:t>
            </a:r>
            <a:r>
              <a:rPr lang="pt-BR" dirty="0"/>
              <a:t> Contexto de software</a:t>
            </a:r>
            <a:r>
              <a:rPr lang="en-US" altLang="pt-BR" dirty="0">
                <a:latin typeface="Arrus BT" charset="0"/>
                <a:cs typeface="Times New Roman" pitchFamily="18" charset="0"/>
              </a:rPr>
              <a:t> </a:t>
            </a:r>
            <a:endParaRPr lang="pt-BR" altLang="pt-BR" dirty="0">
              <a:latin typeface="Arrus BT" charset="0"/>
              <a:cs typeface="Times New Roman" pitchFamily="18" charset="0"/>
            </a:endParaRPr>
          </a:p>
        </p:txBody>
      </p:sp>
    </p:spTree>
    <p:extLst>
      <p:ext uri="{BB962C8B-B14F-4D97-AF65-F5344CB8AC3E}">
        <p14:creationId xmlns:p14="http://schemas.microsoft.com/office/powerpoint/2010/main" val="428173344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pt-BR"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pt-BR"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079217FA0A9FB4D8C91866066793F71" ma:contentTypeVersion="0" ma:contentTypeDescription="Crie um novo documento." ma:contentTypeScope="" ma:versionID="21c758d2b5a72e6d39a078a8eb3fbdd3">
  <xsd:schema xmlns:xsd="http://www.w3.org/2001/XMLSchema" xmlns:xs="http://www.w3.org/2001/XMLSchema" xmlns:p="http://schemas.microsoft.com/office/2006/metadata/properties" targetNamespace="http://schemas.microsoft.com/office/2006/metadata/properties" ma:root="true" ma:fieldsID="8d2d35cd79d80d3b38601b74d693a05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035FF6-C225-41AF-8925-A003BD4481B9}"/>
</file>

<file path=customXml/itemProps2.xml><?xml version="1.0" encoding="utf-8"?>
<ds:datastoreItem xmlns:ds="http://schemas.openxmlformats.org/officeDocument/2006/customXml" ds:itemID="{A28DFBFE-A52B-4323-901D-150575B36E95}"/>
</file>

<file path=customXml/itemProps3.xml><?xml version="1.0" encoding="utf-8"?>
<ds:datastoreItem xmlns:ds="http://schemas.openxmlformats.org/officeDocument/2006/customXml" ds:itemID="{2EFB3D6F-A82E-4D77-A19E-D33D6BD6B6F6}"/>
</file>

<file path=docProps/app.xml><?xml version="1.0" encoding="utf-8"?>
<Properties xmlns="http://schemas.openxmlformats.org/officeDocument/2006/extended-properties" xmlns:vt="http://schemas.openxmlformats.org/officeDocument/2006/docPropsVTypes">
  <TotalTime>2560</TotalTime>
  <Words>6725</Words>
  <Application>Microsoft Office PowerPoint</Application>
  <PresentationFormat>Apresentação na tela (4:3)</PresentationFormat>
  <Paragraphs>315</Paragraphs>
  <Slides>52</Slides>
  <Notes>5</Notes>
  <HiddenSlides>0</HiddenSlides>
  <MMClips>0</MMClips>
  <ScaleCrop>false</ScaleCrop>
  <HeadingPairs>
    <vt:vector size="6" baseType="variant">
      <vt:variant>
        <vt:lpstr>Tema</vt:lpstr>
      </vt:variant>
      <vt:variant>
        <vt:i4>1</vt:i4>
      </vt:variant>
      <vt:variant>
        <vt:lpstr>Servidores OLE incorporados</vt:lpstr>
      </vt:variant>
      <vt:variant>
        <vt:i4>1</vt:i4>
      </vt:variant>
      <vt:variant>
        <vt:lpstr>Títulos de slides</vt:lpstr>
      </vt:variant>
      <vt:variant>
        <vt:i4>52</vt:i4>
      </vt:variant>
    </vt:vector>
  </HeadingPairs>
  <TitlesOfParts>
    <vt:vector size="54" baseType="lpstr">
      <vt:lpstr>Default Design</vt:lpstr>
      <vt:lpstr>CorelDRAW</vt:lpstr>
      <vt:lpstr>Apresentação do PowerPoint</vt:lpstr>
      <vt:lpstr>Introdução - Processos</vt:lpstr>
      <vt:lpstr>Processos</vt:lpstr>
      <vt:lpstr>Processos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Estados do Processo </vt:lpstr>
      <vt:lpstr>Estados do Processo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Exercício</vt:lpstr>
      <vt:lpstr>Apresentação do PowerPoint</vt:lpstr>
      <vt:lpstr>Apresentação do PowerPoint</vt:lpstr>
      <vt:lpstr>Introdução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Exercício</vt:lpstr>
      <vt:lpstr>Apresentação do PowerPoint</vt:lpstr>
      <vt:lpstr>Apresentação do PowerPoint</vt:lpstr>
    </vt:vector>
  </TitlesOfParts>
  <Company>Home Office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 Berenger Machado</dc:creator>
  <cp:lastModifiedBy>PROFESSOR</cp:lastModifiedBy>
  <cp:revision>60</cp:revision>
  <dcterms:created xsi:type="dcterms:W3CDTF">2002-05-11T17:07:14Z</dcterms:created>
  <dcterms:modified xsi:type="dcterms:W3CDTF">2022-02-02T11:56:58Z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0x0101006079217FA0A9FB4D8C91866066793F71</vt:lpwstr>
  </property>
</Properties>
</file>